
<file path=[Content_Types].xml><?xml version="1.0" encoding="utf-8"?>
<Types xmlns="http://schemas.openxmlformats.org/package/2006/content-types">
  <Default Extension="png" ContentType="image/png"/>
  <Default Extension="bin" ContentType="application/vnd.openxmlformats-officedocument.presentationml.printerSettings"/>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034" r:id="rId1"/>
  </p:sldMasterIdLst>
  <p:notesMasterIdLst>
    <p:notesMasterId r:id="rId49"/>
  </p:notesMasterIdLst>
  <p:sldIdLst>
    <p:sldId id="256" r:id="rId2"/>
    <p:sldId id="326" r:id="rId3"/>
    <p:sldId id="345" r:id="rId4"/>
    <p:sldId id="337" r:id="rId5"/>
    <p:sldId id="343" r:id="rId6"/>
    <p:sldId id="304" r:id="rId7"/>
    <p:sldId id="302" r:id="rId8"/>
    <p:sldId id="303" r:id="rId9"/>
    <p:sldId id="338" r:id="rId10"/>
    <p:sldId id="281" r:id="rId11"/>
    <p:sldId id="264" r:id="rId12"/>
    <p:sldId id="279" r:id="rId13"/>
    <p:sldId id="261" r:id="rId14"/>
    <p:sldId id="289" r:id="rId15"/>
    <p:sldId id="339" r:id="rId16"/>
    <p:sldId id="318" r:id="rId17"/>
    <p:sldId id="324" r:id="rId18"/>
    <p:sldId id="316" r:id="rId19"/>
    <p:sldId id="336" r:id="rId20"/>
    <p:sldId id="327" r:id="rId21"/>
    <p:sldId id="306" r:id="rId22"/>
    <p:sldId id="342" r:id="rId23"/>
    <p:sldId id="334" r:id="rId24"/>
    <p:sldId id="301" r:id="rId25"/>
    <p:sldId id="346" r:id="rId26"/>
    <p:sldId id="352" r:id="rId27"/>
    <p:sldId id="290" r:id="rId28"/>
    <p:sldId id="291" r:id="rId29"/>
    <p:sldId id="270" r:id="rId30"/>
    <p:sldId id="285" r:id="rId31"/>
    <p:sldId id="296" r:id="rId32"/>
    <p:sldId id="307" r:id="rId33"/>
    <p:sldId id="351" r:id="rId34"/>
    <p:sldId id="328" r:id="rId35"/>
    <p:sldId id="299" r:id="rId36"/>
    <p:sldId id="272" r:id="rId37"/>
    <p:sldId id="347" r:id="rId38"/>
    <p:sldId id="323" r:id="rId39"/>
    <p:sldId id="349" r:id="rId40"/>
    <p:sldId id="319" r:id="rId41"/>
    <p:sldId id="348" r:id="rId42"/>
    <p:sldId id="276" r:id="rId43"/>
    <p:sldId id="277" r:id="rId44"/>
    <p:sldId id="354" r:id="rId45"/>
    <p:sldId id="353" r:id="rId46"/>
    <p:sldId id="295" r:id="rId47"/>
    <p:sldId id="341"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vertBarState="maximized">
    <p:restoredLeft sz="8542" autoAdjust="0"/>
    <p:restoredTop sz="94660"/>
  </p:normalViewPr>
  <p:slideViewPr>
    <p:cSldViewPr snapToGrid="0" snapToObjects="1">
      <p:cViewPr>
        <p:scale>
          <a:sx n="150" d="100"/>
          <a:sy n="150" d="100"/>
        </p:scale>
        <p:origin x="168"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26" Type="http://schemas.openxmlformats.org/officeDocument/2006/relationships/slide" Target="slides/slide25.xml"/><Relationship Id="rId50" Type="http://schemas.openxmlformats.org/officeDocument/2006/relationships/printerSettings" Target="printerSettings/printerSettings1.bin"/><Relationship Id="rId42" Type="http://schemas.openxmlformats.org/officeDocument/2006/relationships/slide" Target="slides/slide41.xml"/><Relationship Id="rId47" Type="http://schemas.openxmlformats.org/officeDocument/2006/relationships/slide" Target="slides/slide46.xml"/><Relationship Id="rId34" Type="http://schemas.openxmlformats.org/officeDocument/2006/relationships/slide" Target="slides/slide33.xml"/><Relationship Id="rId21" Type="http://schemas.openxmlformats.org/officeDocument/2006/relationships/slide" Target="slides/slide20.xml"/><Relationship Id="rId55" Type="http://schemas.openxmlformats.org/officeDocument/2006/relationships/customXml" Target="../customXml/item1.xml"/><Relationship Id="rId7" Type="http://schemas.openxmlformats.org/officeDocument/2006/relationships/slide" Target="slides/slide6.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slide" Target="slides/slide28.xml"/><Relationship Id="rId53" Type="http://schemas.openxmlformats.org/officeDocument/2006/relationships/theme" Target="theme/theme1.xml"/><Relationship Id="rId40" Type="http://schemas.openxmlformats.org/officeDocument/2006/relationships/slide" Target="slides/slide39.xml"/><Relationship Id="rId45" Type="http://schemas.openxmlformats.org/officeDocument/2006/relationships/slide" Target="slides/slide44.xml"/><Relationship Id="rId32" Type="http://schemas.openxmlformats.org/officeDocument/2006/relationships/slide" Target="slides/slide31.xml"/><Relationship Id="rId37" Type="http://schemas.openxmlformats.org/officeDocument/2006/relationships/slide" Target="slides/slide36.xml"/><Relationship Id="rId24" Type="http://schemas.openxmlformats.org/officeDocument/2006/relationships/slide" Target="slides/slide23.xml"/><Relationship Id="rId11" Type="http://schemas.openxmlformats.org/officeDocument/2006/relationships/slide" Target="slides/slide10.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43" Type="http://schemas.openxmlformats.org/officeDocument/2006/relationships/slide" Target="slides/slide42.xml"/><Relationship Id="rId48" Type="http://schemas.openxmlformats.org/officeDocument/2006/relationships/slide" Target="slides/slide47.xml"/><Relationship Id="rId4" Type="http://schemas.openxmlformats.org/officeDocument/2006/relationships/slide" Target="slides/slide3.xml"/><Relationship Id="rId9" Type="http://schemas.openxmlformats.org/officeDocument/2006/relationships/slide" Target="slides/slide8.xml"/><Relationship Id="rId30" Type="http://schemas.openxmlformats.org/officeDocument/2006/relationships/slide" Target="slides/slide29.xml"/><Relationship Id="rId35" Type="http://schemas.openxmlformats.org/officeDocument/2006/relationships/slide" Target="slides/slide34.xml"/><Relationship Id="rId22" Type="http://schemas.openxmlformats.org/officeDocument/2006/relationships/slide" Target="slides/slide21.xml"/><Relationship Id="rId27" Type="http://schemas.openxmlformats.org/officeDocument/2006/relationships/slide" Target="slides/slide26.xml"/><Relationship Id="rId56" Type="http://schemas.openxmlformats.org/officeDocument/2006/relationships/customXml" Target="../customXml/item2.xml"/><Relationship Id="rId51"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7" Type="http://schemas.openxmlformats.org/officeDocument/2006/relationships/slide" Target="slides/slide16.xml"/><Relationship Id="rId46" Type="http://schemas.openxmlformats.org/officeDocument/2006/relationships/slide" Target="slides/slide45.xml"/><Relationship Id="rId33" Type="http://schemas.openxmlformats.org/officeDocument/2006/relationships/slide" Target="slides/slide32.xml"/><Relationship Id="rId38" Type="http://schemas.openxmlformats.org/officeDocument/2006/relationships/slide" Target="slides/slide37.xml"/><Relationship Id="rId25" Type="http://schemas.openxmlformats.org/officeDocument/2006/relationships/slide" Target="slides/slide24.xml"/><Relationship Id="rId12" Type="http://schemas.openxmlformats.org/officeDocument/2006/relationships/slide" Target="slides/slide11.xml"/><Relationship Id="rId54" Type="http://schemas.openxmlformats.org/officeDocument/2006/relationships/tableStyles" Target="tableStyles.xml"/><Relationship Id="rId41" Type="http://schemas.openxmlformats.org/officeDocument/2006/relationships/slide" Target="slides/slide40.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49" Type="http://schemas.openxmlformats.org/officeDocument/2006/relationships/notesMaster" Target="notesMasters/notesMaster1.xml"/><Relationship Id="rId36" Type="http://schemas.openxmlformats.org/officeDocument/2006/relationships/slide" Target="slides/slide35.xml"/><Relationship Id="rId23" Type="http://schemas.openxmlformats.org/officeDocument/2006/relationships/slide" Target="slides/slide22.xml"/><Relationship Id="rId28" Type="http://schemas.openxmlformats.org/officeDocument/2006/relationships/slide" Target="slides/slide27.xml"/><Relationship Id="rId57" Type="http://schemas.openxmlformats.org/officeDocument/2006/relationships/customXml" Target="../customXml/item3.xml"/><Relationship Id="rId52" Type="http://schemas.openxmlformats.org/officeDocument/2006/relationships/viewProps" Target="viewProps.xml"/><Relationship Id="rId44" Type="http://schemas.openxmlformats.org/officeDocument/2006/relationships/slide" Target="slides/slide43.xml"/><Relationship Id="rId31" Type="http://schemas.openxmlformats.org/officeDocument/2006/relationships/slide" Target="slides/slide30.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1E97C5-92B2-0B41-9B53-7F73DAD699A2}" type="datetimeFigureOut">
              <a:rPr lang="en-US" smtClean="0"/>
              <a:pPr/>
              <a:t>12/5/17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2C6C6-13BD-AD4A-9E95-BDBDE095C1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Hyang</a:t>
            </a:r>
            <a:r>
              <a:rPr lang="en-US" dirty="0" smtClean="0"/>
              <a:t>-Min </a:t>
            </a:r>
            <a:r>
              <a:rPr lang="en-US" dirty="0" err="1" smtClean="0"/>
              <a:t>Byun</a:t>
            </a:r>
            <a:r>
              <a:rPr lang="en-US" dirty="0" smtClean="0"/>
              <a:t>, PhD, Res Scientist, Harvard School</a:t>
            </a:r>
            <a:r>
              <a:rPr lang="en-US" baseline="0" dirty="0" smtClean="0"/>
              <a:t> of Public Health, “Epigenetic Changes Through Air Pollution - 2014</a:t>
            </a:r>
            <a:endParaRPr lang="en-US" dirty="0"/>
          </a:p>
        </p:txBody>
      </p:sp>
      <p:sp>
        <p:nvSpPr>
          <p:cNvPr id="4" name="Slide Number Placeholder 3"/>
          <p:cNvSpPr>
            <a:spLocks noGrp="1"/>
          </p:cNvSpPr>
          <p:nvPr>
            <p:ph type="sldNum" sz="quarter" idx="10"/>
          </p:nvPr>
        </p:nvSpPr>
        <p:spPr/>
        <p:txBody>
          <a:bodyPr/>
          <a:lstStyle/>
          <a:p>
            <a:fld id="{6F62C6C6-13BD-AD4A-9E95-BDBDE095C162}"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file is licensed under the Creative</a:t>
            </a:r>
            <a:r>
              <a:rPr lang="en-US" baseline="0" dirty="0" smtClean="0"/>
              <a:t> Commons Attribution-Share Alike license versions 3.0, 2.5, 2.0, &amp; 1.0</a:t>
            </a:r>
            <a:endParaRPr lang="en-US" dirty="0"/>
          </a:p>
        </p:txBody>
      </p:sp>
      <p:sp>
        <p:nvSpPr>
          <p:cNvPr id="4" name="Slide Number Placeholder 3"/>
          <p:cNvSpPr>
            <a:spLocks noGrp="1"/>
          </p:cNvSpPr>
          <p:nvPr>
            <p:ph type="sldNum" sz="quarter" idx="10"/>
          </p:nvPr>
        </p:nvSpPr>
        <p:spPr/>
        <p:txBody>
          <a:bodyPr/>
          <a:lstStyle/>
          <a:p>
            <a:fld id="{6F62C6C6-13BD-AD4A-9E95-BDBDE095C162}"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 </a:t>
            </a:r>
            <a:r>
              <a:rPr lang="en-US" dirty="0" err="1" smtClean="0"/>
              <a:t>Hulcr</a:t>
            </a:r>
            <a:r>
              <a:rPr lang="en-US" baseline="0" dirty="0" smtClean="0"/>
              <a:t> et al. “A Jungle in There: Bacteria in Belly Buttons are Highly Diverse, but Predictable.” </a:t>
            </a:r>
            <a:r>
              <a:rPr lang="en-US" baseline="0" dirty="0" err="1" smtClean="0"/>
              <a:t>PlosS</a:t>
            </a:r>
            <a:r>
              <a:rPr lang="en-US" baseline="0" dirty="0" smtClean="0"/>
              <a:t> ONE 7 no. 11 (2012)</a:t>
            </a:r>
            <a:endParaRPr lang="en-US" dirty="0"/>
          </a:p>
        </p:txBody>
      </p:sp>
      <p:sp>
        <p:nvSpPr>
          <p:cNvPr id="4" name="Slide Number Placeholder 3"/>
          <p:cNvSpPr>
            <a:spLocks noGrp="1"/>
          </p:cNvSpPr>
          <p:nvPr>
            <p:ph type="sldNum" sz="quarter" idx="10"/>
          </p:nvPr>
        </p:nvSpPr>
        <p:spPr/>
        <p:txBody>
          <a:bodyPr/>
          <a:lstStyle/>
          <a:p>
            <a:fld id="{6F62C6C6-13BD-AD4A-9E95-BDBDE095C162}"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Doug</a:t>
            </a:r>
            <a:r>
              <a:rPr lang="en-US" baseline="0" dirty="0" smtClean="0"/>
              <a:t> Brugge. “</a:t>
            </a:r>
            <a:r>
              <a:rPr lang="en-US" dirty="0" smtClean="0"/>
              <a:t>Assessment of Freeway Exposure and Health (CAFEH)”  Tufts University August 2012</a:t>
            </a:r>
            <a:endParaRPr lang="en-US" dirty="0"/>
          </a:p>
        </p:txBody>
      </p:sp>
      <p:sp>
        <p:nvSpPr>
          <p:cNvPr id="4" name="Slide Number Placeholder 3"/>
          <p:cNvSpPr>
            <a:spLocks noGrp="1"/>
          </p:cNvSpPr>
          <p:nvPr>
            <p:ph type="sldNum" sz="quarter" idx="10"/>
          </p:nvPr>
        </p:nvSpPr>
        <p:spPr/>
        <p:txBody>
          <a:bodyPr/>
          <a:lstStyle/>
          <a:p>
            <a:fld id="{6F62C6C6-13BD-AD4A-9E95-BDBDE095C162}"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Hyang</a:t>
            </a:r>
            <a:r>
              <a:rPr lang="en-US" sz="1200" kern="1200" dirty="0" smtClean="0">
                <a:solidFill>
                  <a:schemeClr val="tx1"/>
                </a:solidFill>
                <a:latin typeface="+mn-lt"/>
                <a:ea typeface="+mn-ea"/>
                <a:cs typeface="+mn-cs"/>
              </a:rPr>
              <a:t>-Min </a:t>
            </a:r>
            <a:r>
              <a:rPr lang="en-US" sz="1200" kern="1200" dirty="0" err="1" smtClean="0">
                <a:solidFill>
                  <a:schemeClr val="tx1"/>
                </a:solidFill>
                <a:latin typeface="+mn-lt"/>
                <a:ea typeface="+mn-ea"/>
                <a:cs typeface="+mn-cs"/>
              </a:rPr>
              <a:t>Byun</a:t>
            </a:r>
            <a:r>
              <a:rPr lang="en-US" sz="1200" kern="1200" dirty="0" smtClean="0">
                <a:solidFill>
                  <a:schemeClr val="tx1"/>
                </a:solidFill>
                <a:latin typeface="+mn-lt"/>
                <a:ea typeface="+mn-ea"/>
                <a:cs typeface="+mn-cs"/>
              </a:rPr>
              <a:t>, PhD, Res Scientist, Harvard School of Public Health, “Epigenetic Changes Through Air Pollution - 2014</a:t>
            </a:r>
            <a:endParaRPr lang="en-US" dirty="0"/>
          </a:p>
        </p:txBody>
      </p:sp>
      <p:sp>
        <p:nvSpPr>
          <p:cNvPr id="4" name="Slide Number Placeholder 3"/>
          <p:cNvSpPr>
            <a:spLocks noGrp="1"/>
          </p:cNvSpPr>
          <p:nvPr>
            <p:ph type="sldNum" sz="quarter" idx="10"/>
          </p:nvPr>
        </p:nvSpPr>
        <p:spPr/>
        <p:txBody>
          <a:bodyPr/>
          <a:lstStyle/>
          <a:p>
            <a:fld id="{6F62C6C6-13BD-AD4A-9E95-BDBDE095C162}"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A3DCDF73-85D2-4237-9B32-053DBDB0C312}" type="slidenum">
              <a:rPr kumimoji="0" lang="en-US" smtClean="0"/>
              <a:pPr/>
              <a:t>‹#›</a:t>
            </a:fld>
            <a:endParaRPr kumimoji="0"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7092550-79C9-2946-A732-0639ED827D48}" type="datetimeFigureOut">
              <a:rPr lang="en-US" smtClean="0"/>
              <a:pPr/>
              <a:t>12/5/17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B7092550-79C9-2946-A732-0639ED827D48}" type="datetimeFigureOut">
              <a:rPr lang="en-US" smtClean="0"/>
              <a:pPr/>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297C9-A920-DB43-93D6-471BDC1A7B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092550-79C9-2946-A732-0639ED827D48}" type="datetimeFigureOut">
              <a:rPr lang="en-US" smtClean="0"/>
              <a:pPr/>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297C9-A920-DB43-93D6-471BDC1A7B3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B7092550-79C9-2946-A732-0639ED827D48}" type="datetimeFigureOut">
              <a:rPr lang="en-US" smtClean="0"/>
              <a:pPr/>
              <a:t>12/5/17</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BA5297C9-A920-DB43-93D6-471BDC1A7B38}"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B7092550-79C9-2946-A732-0639ED827D48}" type="datetimeFigureOut">
              <a:rPr lang="en-US" smtClean="0"/>
              <a:pPr/>
              <a:t>12/5/17</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BA5297C9-A920-DB43-93D6-471BDC1A7B3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B7092550-79C9-2946-A732-0639ED827D48}" type="datetimeFigureOut">
              <a:rPr lang="en-US" smtClean="0"/>
              <a:pPr/>
              <a:t>12/5/17</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BA5297C9-A920-DB43-93D6-471BDC1A7B3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7092550-79C9-2946-A732-0639ED827D48}" type="datetimeFigureOut">
              <a:rPr lang="en-US" smtClean="0"/>
              <a:pPr/>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297C9-A920-DB43-93D6-471BDC1A7B3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7092550-79C9-2946-A732-0639ED827D48}" type="datetimeFigureOut">
              <a:rPr lang="en-US" smtClean="0"/>
              <a:pPr/>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297C9-A920-DB43-93D6-471BDC1A7B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7092550-79C9-2946-A732-0639ED827D48}" type="datetimeFigureOut">
              <a:rPr lang="en-US" smtClean="0"/>
              <a:pPr/>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297C9-A920-DB43-93D6-471BDC1A7B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BEAF9-9E58-4CC8-A6FF-6DD8A58DEEA4}" type="datetimeFigureOut">
              <a:rPr lang="en-US" smtClean="0"/>
              <a:pPr/>
              <a:t>12/5/17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7092550-79C9-2946-A732-0639ED827D48}" type="datetimeFigureOut">
              <a:rPr lang="en-US" smtClean="0"/>
              <a:pPr/>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297C9-A920-DB43-93D6-471BDC1A7B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7092550-79C9-2946-A732-0639ED827D48}" type="datetimeFigureOut">
              <a:rPr lang="en-US" smtClean="0"/>
              <a:pPr/>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297C9-A920-DB43-93D6-471BDC1A7B38}"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7092550-79C9-2946-A732-0639ED827D48}" type="datetimeFigureOut">
              <a:rPr lang="en-US" smtClean="0"/>
              <a:pPr/>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297C9-A920-DB43-93D6-471BDC1A7B38}"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7092550-79C9-2946-A732-0639ED827D48}" type="datetimeFigureOut">
              <a:rPr lang="en-US" smtClean="0"/>
              <a:pPr/>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297C9-A920-DB43-93D6-471BDC1A7B38}"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7092550-79C9-2946-A732-0639ED827D48}" type="datetimeFigureOut">
              <a:rPr lang="en-US" smtClean="0"/>
              <a:pPr/>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297C9-A920-DB43-93D6-471BDC1A7B38}"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7092550-79C9-2946-A732-0639ED827D48}" type="datetimeFigureOut">
              <a:rPr lang="en-US" smtClean="0"/>
              <a:pPr/>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297C9-A920-DB43-93D6-471BDC1A7B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B7092550-79C9-2946-A732-0639ED827D48}" type="datetimeFigureOut">
              <a:rPr lang="en-US" smtClean="0"/>
              <a:pPr/>
              <a:t>12/5/17</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BA5297C9-A920-DB43-93D6-471BDC1A7B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177380"/>
            <a:ext cx="6762749" cy="1483312"/>
          </a:xfrm>
        </p:spPr>
        <p:txBody>
          <a:bodyPr>
            <a:normAutofit/>
          </a:bodyPr>
          <a:lstStyle/>
          <a:p>
            <a:pPr algn="ctr"/>
            <a:r>
              <a:rPr lang="en-US" sz="3200" b="1" dirty="0" smtClean="0"/>
              <a:t>AIR POLLUTION: </a:t>
            </a:r>
            <a:br>
              <a:rPr lang="en-US" sz="3200" b="1" dirty="0" smtClean="0"/>
            </a:br>
            <a:r>
              <a:rPr lang="en-US" sz="2400" b="1" dirty="0" smtClean="0"/>
              <a:t>A  COMPREHENSIVE  PLAN  ISSUE </a:t>
            </a:r>
            <a:r>
              <a:rPr lang="en-US" sz="2400" b="1" dirty="0" smtClean="0"/>
              <a:t>?</a:t>
            </a:r>
            <a:r>
              <a:rPr lang="en-US" sz="2400" dirty="0" smtClean="0"/>
              <a:t/>
            </a:r>
            <a:br>
              <a:rPr lang="en-US" sz="2400" dirty="0" smtClean="0"/>
            </a:br>
            <a:endParaRPr lang="en-US" sz="2400" dirty="0"/>
          </a:p>
        </p:txBody>
      </p:sp>
      <p:sp>
        <p:nvSpPr>
          <p:cNvPr id="3" name="Subtitle 2"/>
          <p:cNvSpPr>
            <a:spLocks noGrp="1"/>
          </p:cNvSpPr>
          <p:nvPr>
            <p:ph type="subTitle" idx="1"/>
          </p:nvPr>
        </p:nvSpPr>
        <p:spPr>
          <a:xfrm>
            <a:off x="1600201" y="3291098"/>
            <a:ext cx="6762749" cy="1659456"/>
          </a:xfrm>
        </p:spPr>
        <p:txBody>
          <a:bodyPr>
            <a:normAutofit lnSpcReduction="10000"/>
          </a:bodyPr>
          <a:lstStyle/>
          <a:p>
            <a:pPr algn="ctr"/>
            <a:r>
              <a:rPr lang="en-US" sz="2400" b="1" dirty="0" smtClean="0"/>
              <a:t>PARTICULATE  MATTER:</a:t>
            </a:r>
          </a:p>
          <a:p>
            <a:pPr algn="ctr"/>
            <a:r>
              <a:rPr lang="en-US" sz="1600" b="1" dirty="0" smtClean="0"/>
              <a:t>WHAT  YOU  CAN’T  SEE  CAN  MAKE  YOU  </a:t>
            </a:r>
            <a:r>
              <a:rPr lang="en-US" sz="1600" b="1" dirty="0" smtClean="0"/>
              <a:t>VERY  </a:t>
            </a:r>
            <a:r>
              <a:rPr lang="en-US" sz="1600" b="1" dirty="0" smtClean="0"/>
              <a:t>SICK </a:t>
            </a:r>
            <a:r>
              <a:rPr lang="en-US" sz="1600" b="1" dirty="0" smtClean="0"/>
              <a:t> </a:t>
            </a:r>
          </a:p>
          <a:p>
            <a:pPr algn="ctr"/>
            <a:endParaRPr lang="en-US" sz="1600" b="1" dirty="0" smtClean="0"/>
          </a:p>
          <a:p>
            <a:pPr algn="ctr"/>
            <a:endParaRPr lang="en-US" sz="1600" b="1" dirty="0" smtClean="0"/>
          </a:p>
          <a:p>
            <a:pPr algn="ctr"/>
            <a:r>
              <a:rPr lang="en-US" sz="1297" b="1" dirty="0" smtClean="0"/>
              <a:t>Submitted by George Papadi, Alachua County, FL  EPAC member Nov. 5, 2017</a:t>
            </a:r>
            <a:endParaRPr lang="en-US" sz="1297" b="1"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78122"/>
            <a:ext cx="7851648" cy="417180"/>
          </a:xfrm>
          <a:solidFill>
            <a:schemeClr val="accent4">
              <a:lumMod val="75000"/>
              <a:alpha val="0"/>
            </a:schemeClr>
          </a:solidFill>
        </p:spPr>
        <p:txBody>
          <a:bodyPr>
            <a:noAutofit/>
          </a:bodyPr>
          <a:lstStyle/>
          <a:p>
            <a:pPr algn="ctr"/>
            <a:r>
              <a:rPr lang="en-US" sz="2200" dirty="0" smtClean="0"/>
              <a:t>Particulate  Matter: types and sizes in microns (10</a:t>
            </a:r>
            <a:r>
              <a:rPr lang="en-US" sz="2200" baseline="30000" dirty="0" smtClean="0"/>
              <a:t>-6 </a:t>
            </a:r>
            <a:r>
              <a:rPr lang="en-US" sz="2200" dirty="0" smtClean="0"/>
              <a:t>m</a:t>
            </a:r>
            <a:r>
              <a:rPr lang="en-US" sz="2200" baseline="30000" dirty="0" smtClean="0"/>
              <a:t>)</a:t>
            </a:r>
            <a:endParaRPr lang="en-US" sz="2200" baseline="30000" dirty="0"/>
          </a:p>
        </p:txBody>
      </p:sp>
      <p:sp>
        <p:nvSpPr>
          <p:cNvPr id="3" name="Subtitle 2"/>
          <p:cNvSpPr>
            <a:spLocks noGrp="1"/>
          </p:cNvSpPr>
          <p:nvPr>
            <p:ph type="subTitle" idx="1"/>
          </p:nvPr>
        </p:nvSpPr>
        <p:spPr>
          <a:xfrm>
            <a:off x="533400" y="1047590"/>
            <a:ext cx="7854696" cy="5414088"/>
          </a:xfrm>
        </p:spPr>
        <p:txBody>
          <a:bodyPr/>
          <a:lstStyle/>
          <a:p>
            <a:endParaRPr lang="en-US" dirty="0"/>
          </a:p>
        </p:txBody>
      </p:sp>
      <p:pic>
        <p:nvPicPr>
          <p:cNvPr id="4" name="Picture 3"/>
          <p:cNvPicPr>
            <a:picLocks noChangeAspect="1"/>
          </p:cNvPicPr>
          <p:nvPr/>
        </p:nvPicPr>
        <p:blipFill>
          <a:blip r:embed="rId3">
            <a:lum contrast="29000"/>
          </a:blip>
          <a:stretch>
            <a:fillRect/>
          </a:stretch>
        </p:blipFill>
        <p:spPr>
          <a:xfrm>
            <a:off x="1325654" y="695302"/>
            <a:ext cx="6498486" cy="60164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822739"/>
          </a:xfrm>
        </p:spPr>
        <p:txBody>
          <a:bodyPr/>
          <a:lstStyle/>
          <a:p>
            <a:pPr algn="ctr"/>
            <a:r>
              <a:rPr lang="en-US" sz="2400" dirty="0" smtClean="0"/>
              <a:t>CELLS, VIRUSES, PM, MOLECULES,</a:t>
            </a:r>
            <a:r>
              <a:rPr lang="en-US" dirty="0" smtClean="0"/>
              <a:t> </a:t>
            </a:r>
            <a:r>
              <a:rPr lang="en-US" sz="2400" dirty="0" smtClean="0"/>
              <a:t>ATOMS</a:t>
            </a:r>
            <a:endParaRPr lang="en-US" sz="2400" dirty="0"/>
          </a:p>
        </p:txBody>
      </p:sp>
      <p:pic>
        <p:nvPicPr>
          <p:cNvPr id="4" name="Content Placeholder 3" descr="Screen Shot 2017-11-26 at 11.51.42 PM.png"/>
          <p:cNvPicPr>
            <a:picLocks noGrp="1" noChangeAspect="1"/>
          </p:cNvPicPr>
          <p:nvPr>
            <p:ph idx="1"/>
          </p:nvPr>
        </p:nvPicPr>
        <p:blipFill>
          <a:blip r:embed="rId3"/>
          <a:srcRect l="-5890" r="-5890"/>
          <a:stretch>
            <a:fillRect/>
          </a:stretch>
        </p:blipFill>
        <p:spPr>
          <a:xfrm>
            <a:off x="530087" y="1425388"/>
            <a:ext cx="8216348" cy="4612342"/>
          </a:xfr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423782" y="901146"/>
            <a:ext cx="6466297" cy="48525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67565" y="894522"/>
            <a:ext cx="5875131" cy="927652"/>
          </a:xfrm>
        </p:spPr>
        <p:txBody>
          <a:bodyPr/>
          <a:lstStyle/>
          <a:p>
            <a:pPr algn="ctr"/>
            <a:r>
              <a:rPr lang="en-US" sz="2400" dirty="0" smtClean="0"/>
              <a:t>HUMAN  HAIR, PM</a:t>
            </a:r>
            <a:r>
              <a:rPr lang="en-US" sz="2400" baseline="-25000" dirty="0" smtClean="0"/>
              <a:t>2.5</a:t>
            </a:r>
            <a:r>
              <a:rPr lang="en-US" sz="2400" dirty="0" smtClean="0"/>
              <a:t> and PM</a:t>
            </a:r>
            <a:r>
              <a:rPr lang="en-US" sz="2400" baseline="-25000" dirty="0" smtClean="0"/>
              <a:t>1</a:t>
            </a:r>
            <a:br>
              <a:rPr lang="en-US" sz="2400" baseline="-25000" dirty="0" smtClean="0"/>
            </a:br>
            <a:r>
              <a:rPr lang="en-US" sz="2400" baseline="-25000" dirty="0" smtClean="0"/>
              <a:t/>
            </a:r>
            <a:br>
              <a:rPr lang="en-US" sz="2400" baseline="-25000" dirty="0" smtClean="0"/>
            </a:br>
            <a:r>
              <a:rPr lang="en-US" sz="1100" dirty="0" smtClean="0"/>
              <a:t>{Community Assessment of Freeway Exposure and Health (CAFEH) 2011 - Boston Metropolitan Area- Doug Brugge} </a:t>
            </a:r>
            <a:endParaRPr lang="en-US" sz="1100" dirty="0"/>
          </a:p>
        </p:txBody>
      </p:sp>
      <p:pic>
        <p:nvPicPr>
          <p:cNvPr id="4" name="Content Placeholder 3" descr="Screen Shot 2017-11-26 at 9.44.48 PM.png"/>
          <p:cNvPicPr>
            <a:picLocks noGrp="1" noChangeAspect="1"/>
          </p:cNvPicPr>
          <p:nvPr>
            <p:ph idx="1"/>
          </p:nvPr>
        </p:nvPicPr>
        <p:blipFill>
          <a:blip r:embed="rId3"/>
          <a:srcRect l="-15208" r="-15208"/>
          <a:stretch>
            <a:fillRect/>
          </a:stretch>
        </p:blipFill>
        <p:spPr>
          <a:xfrm>
            <a:off x="911985" y="1822174"/>
            <a:ext cx="7271233" cy="4035625"/>
          </a:xfr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894522"/>
            <a:ext cx="7583487" cy="530866"/>
          </a:xfrm>
        </p:spPr>
        <p:txBody>
          <a:bodyPr/>
          <a:lstStyle/>
          <a:p>
            <a:pPr algn="ctr"/>
            <a:r>
              <a:rPr lang="en-US" sz="2400" dirty="0" smtClean="0"/>
              <a:t>PM10, PM2.5, and PM.1</a:t>
            </a:r>
            <a:endParaRPr lang="en-US" sz="2400" dirty="0"/>
          </a:p>
        </p:txBody>
      </p:sp>
      <p:pic>
        <p:nvPicPr>
          <p:cNvPr id="4" name="Content Placeholder 3" descr="PM SIZE COMPARISON .png"/>
          <p:cNvPicPr>
            <a:picLocks noGrp="1" noChangeAspect="1"/>
          </p:cNvPicPr>
          <p:nvPr>
            <p:ph idx="1"/>
          </p:nvPr>
        </p:nvPicPr>
        <p:blipFill>
          <a:blip r:embed="rId2"/>
          <a:srcRect l="-15962" r="-15962"/>
          <a:stretch>
            <a:fillRect/>
          </a:stretch>
        </p:blipFill>
        <p:spPr>
          <a:xfrm>
            <a:off x="779463" y="1663148"/>
            <a:ext cx="7583487" cy="4208930"/>
          </a:xfr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38696" y="585303"/>
            <a:ext cx="7123043" cy="1556764"/>
          </a:xfrm>
        </p:spPr>
        <p:txBody>
          <a:bodyPr/>
          <a:lstStyle/>
          <a:p>
            <a:pPr algn="ctr"/>
            <a:r>
              <a:rPr lang="en-US" sz="1400" dirty="0" smtClean="0"/>
              <a:t>Combustion of fuel results in the formation of fine particulates that consists of a mix of materials undergoing different processes. Fine particulates collectively contain 1)soot, 2)alkali salts, 3) organic matter. Soot formation occurs thru the process of nucleation and coagulation of ultra fine particulate matter shown on the right side of this diagram. Inorganic particles consist of alkali sulfates and chlorides as shown on the left side of this diagram. A 3rd constituent, organic particles, are produced by the condensation and nucleation of organic vapors.  </a:t>
            </a:r>
            <a:endParaRPr lang="en-US" sz="1400" dirty="0"/>
          </a:p>
        </p:txBody>
      </p:sp>
      <p:pic>
        <p:nvPicPr>
          <p:cNvPr id="4" name="Content Placeholder 3" descr="Screen Shot 2017-11-28 at 1.36.59 PM.png"/>
          <p:cNvPicPr>
            <a:picLocks noGrp="1" noChangeAspect="1"/>
          </p:cNvPicPr>
          <p:nvPr>
            <p:ph idx="1"/>
          </p:nvPr>
        </p:nvPicPr>
        <p:blipFill>
          <a:blip r:embed="rId2"/>
          <a:srcRect l="-8739" r="-8739"/>
          <a:stretch>
            <a:fillRect/>
          </a:stretch>
        </p:blipFill>
        <p:spPr>
          <a:xfrm>
            <a:off x="1170402" y="2260600"/>
            <a:ext cx="6891337" cy="3824778"/>
          </a:xfr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92696" y="546652"/>
            <a:ext cx="6935304" cy="1044388"/>
          </a:xfrm>
        </p:spPr>
        <p:txBody>
          <a:bodyPr/>
          <a:lstStyle/>
          <a:p>
            <a:pPr algn="ctr"/>
            <a:r>
              <a:rPr lang="en-US" sz="2800" dirty="0" smtClean="0"/>
              <a:t>Ultrafine (PM</a:t>
            </a:r>
            <a:r>
              <a:rPr lang="en-US" sz="3200" baseline="-25000" dirty="0" smtClean="0"/>
              <a:t>0.1</a:t>
            </a:r>
            <a:r>
              <a:rPr lang="en-US" sz="2800" dirty="0" smtClean="0"/>
              <a:t>) &amp; Nanoparticles (PM</a:t>
            </a:r>
            <a:r>
              <a:rPr lang="en-US" sz="3200" baseline="-25000" dirty="0" smtClean="0"/>
              <a:t>.01</a:t>
            </a:r>
            <a:r>
              <a:rPr lang="en-US" sz="2800" dirty="0" smtClean="0"/>
              <a:t>)</a:t>
            </a:r>
            <a:endParaRPr lang="en-US" sz="2800" dirty="0"/>
          </a:p>
        </p:txBody>
      </p:sp>
      <p:pic>
        <p:nvPicPr>
          <p:cNvPr id="4" name="Content Placeholder 3" descr="Ultra Fine vs Nanoparticles.png"/>
          <p:cNvPicPr>
            <a:picLocks noGrp="1" noChangeAspect="1"/>
          </p:cNvPicPr>
          <p:nvPr>
            <p:ph idx="1"/>
          </p:nvPr>
        </p:nvPicPr>
        <p:blipFill>
          <a:blip r:embed="rId2"/>
          <a:srcRect l="-3451" r="-3451"/>
          <a:stretch>
            <a:fillRect/>
          </a:stretch>
        </p:blipFill>
        <p:spPr>
          <a:xfrm>
            <a:off x="1342681" y="1972365"/>
            <a:ext cx="6554307" cy="3637722"/>
          </a:xfr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E. Coli Bacteria - Periplasmic Space labeled with 5 nm Immungold Particles Conjugated to 2</a:t>
            </a:r>
            <a:r>
              <a:rPr lang="en-US" sz="2400" baseline="30000" dirty="0" smtClean="0"/>
              <a:t>nd</a:t>
            </a:r>
            <a:r>
              <a:rPr lang="en-US" sz="2400" dirty="0" smtClean="0"/>
              <a:t>° AB</a:t>
            </a:r>
            <a:endParaRPr lang="en-US" sz="2400" dirty="0"/>
          </a:p>
        </p:txBody>
      </p:sp>
      <p:pic>
        <p:nvPicPr>
          <p:cNvPr id="6" name="Content Placeholder 5" descr="++++ E. Coli Periplasmic Space Stained With 6nm Immuno Gold Particles Bound to Some Antibody.jpg"/>
          <p:cNvPicPr>
            <a:picLocks noGrp="1" noChangeAspect="1"/>
          </p:cNvPicPr>
          <p:nvPr>
            <p:ph idx="1"/>
          </p:nvPr>
        </p:nvPicPr>
        <p:blipFill>
          <a:blip r:embed="rId2"/>
          <a:srcRect l="-19676" r="-19676"/>
          <a:stretch>
            <a:fillRect/>
          </a:stretch>
        </p:blipFill>
        <p:spPr>
          <a:xfrm>
            <a:off x="559330" y="1828800"/>
            <a:ext cx="7583487" cy="4208930"/>
          </a:xfr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57738" y="927652"/>
            <a:ext cx="6228523" cy="497736"/>
          </a:xfrm>
        </p:spPr>
        <p:txBody>
          <a:bodyPr/>
          <a:lstStyle/>
          <a:p>
            <a:pPr algn="ctr"/>
            <a:r>
              <a:rPr lang="en-US" sz="2400" dirty="0" smtClean="0"/>
              <a:t>Diesel Soot Core Constituents</a:t>
            </a:r>
            <a:endParaRPr lang="en-US" sz="2400" dirty="0"/>
          </a:p>
        </p:txBody>
      </p:sp>
      <p:pic>
        <p:nvPicPr>
          <p:cNvPr id="4" name="Content Placeholder 3" descr="DIESEL SOOT CORE CONSTITUENTS.jpeg"/>
          <p:cNvPicPr>
            <a:picLocks noGrp="1" noChangeAspect="1"/>
          </p:cNvPicPr>
          <p:nvPr>
            <p:ph idx="1"/>
          </p:nvPr>
        </p:nvPicPr>
        <p:blipFill>
          <a:blip r:embed="rId2"/>
          <a:srcRect l="-11280" r="-11280"/>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1 m</a:t>
            </a:r>
            <a:r>
              <a:rPr lang="en-US" sz="2400" baseline="30000" dirty="0" smtClean="0"/>
              <a:t>3</a:t>
            </a:r>
            <a:r>
              <a:rPr lang="en-US" sz="2400" dirty="0" smtClean="0"/>
              <a:t> = 1000 dm</a:t>
            </a:r>
            <a:r>
              <a:rPr lang="en-US" sz="2400" baseline="30000" dirty="0" smtClean="0"/>
              <a:t>3  =</a:t>
            </a:r>
            <a:r>
              <a:rPr lang="en-US" sz="2400" dirty="0" smtClean="0"/>
              <a:t> 1,000,000 cm</a:t>
            </a:r>
            <a:r>
              <a:rPr lang="en-US" sz="2400" baseline="30000" dirty="0" smtClean="0"/>
              <a:t>3</a:t>
            </a:r>
            <a:r>
              <a:rPr lang="en-US" sz="2400" dirty="0" smtClean="0"/>
              <a:t>, = 1,000,000 ml</a:t>
            </a:r>
            <a:endParaRPr lang="en-US" sz="2400" dirty="0"/>
          </a:p>
        </p:txBody>
      </p:sp>
      <p:pic>
        <p:nvPicPr>
          <p:cNvPr id="4" name="Content Placeholder 3" descr="CNX_Chem_01_04_Volume.jpg"/>
          <p:cNvPicPr>
            <a:picLocks noGrp="1" noChangeAspect="1"/>
          </p:cNvPicPr>
          <p:nvPr>
            <p:ph idx="1"/>
          </p:nvPr>
        </p:nvPicPr>
        <p:blipFill>
          <a:blip r:embed="rId2"/>
          <a:srcRect l="-680" r="-680"/>
          <a:stretch>
            <a:fillRect/>
          </a:stretch>
        </p:blipFill>
        <p:spPr>
          <a:xfrm>
            <a:off x="1287463" y="1972733"/>
            <a:ext cx="6101965" cy="3386667"/>
          </a:xfr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Harvard School of Public Health, “Epigenetic Changes Through Air Pollution – </a:t>
            </a:r>
            <a:r>
              <a:rPr lang="en-US" sz="1800" dirty="0" err="1" smtClean="0"/>
              <a:t>Hyang</a:t>
            </a:r>
            <a:r>
              <a:rPr lang="en-US" sz="1800" dirty="0" smtClean="0"/>
              <a:t>-Min </a:t>
            </a:r>
            <a:r>
              <a:rPr lang="en-US" sz="1800" dirty="0" err="1" smtClean="0"/>
              <a:t>Byun</a:t>
            </a:r>
            <a:r>
              <a:rPr lang="en-US" sz="1800" dirty="0" smtClean="0"/>
              <a:t> 2014</a:t>
            </a:r>
            <a:endParaRPr lang="en-US" sz="18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692414" y="1902415"/>
            <a:ext cx="5397499" cy="413531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88533" y="660402"/>
            <a:ext cx="6493935" cy="1777999"/>
          </a:xfrm>
        </p:spPr>
        <p:txBody>
          <a:bodyPr/>
          <a:lstStyle/>
          <a:p>
            <a:r>
              <a:rPr lang="en-US" sz="2000" dirty="0" smtClean="0"/>
              <a:t>Particle Mass vs Particle Number and Surface Area </a:t>
            </a:r>
            <a:r>
              <a:rPr lang="en-US" sz="2400" dirty="0" smtClean="0"/>
              <a:t/>
            </a:r>
            <a:br>
              <a:rPr lang="en-US" sz="2400" dirty="0" smtClean="0"/>
            </a:br>
            <a:r>
              <a:rPr lang="en-US" sz="1200" dirty="0" smtClean="0"/>
              <a:t>The EPA is monitoring &amp; regulating by tons per year rather than by particle number. They are monitoring the wrong unit of measurement. The # of particles/unit volume is more important than the mass of particles/unit volume. Reason: smaller particles will have greater total surface area for a given mass and a given volume, and chemical reactions occur mostly by “surface interactions”. UFP (PM</a:t>
            </a:r>
            <a:r>
              <a:rPr lang="en-US" sz="1600" baseline="-25000" dirty="0" smtClean="0"/>
              <a:t>0.1</a:t>
            </a:r>
            <a:r>
              <a:rPr lang="en-US" sz="1200" dirty="0" smtClean="0"/>
              <a:t>) have more surface area/unit wt. than PM</a:t>
            </a:r>
            <a:r>
              <a:rPr lang="en-US" sz="1600" baseline="-25000" dirty="0" smtClean="0"/>
              <a:t>2.5</a:t>
            </a:r>
            <a:r>
              <a:rPr lang="en-US" sz="1200" dirty="0" smtClean="0"/>
              <a:t> and are therefore far more dangerous particles. Nanoparticles (PM</a:t>
            </a:r>
            <a:r>
              <a:rPr lang="en-US" sz="1600" baseline="-25000" dirty="0" smtClean="0"/>
              <a:t>.01</a:t>
            </a:r>
            <a:r>
              <a:rPr lang="en-US" sz="1200" dirty="0" smtClean="0"/>
              <a:t>) are therefore even more dangerous.</a:t>
            </a:r>
            <a:r>
              <a:rPr lang="en-US" sz="1200" dirty="0" smtClean="0"/>
              <a:t>  </a:t>
            </a:r>
            <a:r>
              <a:rPr lang="en-US" sz="900" dirty="0" smtClean="0"/>
              <a:t>(chart from - </a:t>
            </a:r>
            <a:r>
              <a:rPr lang="en-US" sz="900" dirty="0" smtClean="0"/>
              <a:t>http</a:t>
            </a:r>
            <a:r>
              <a:rPr lang="en-US" sz="900" dirty="0" smtClean="0"/>
              <a:t>://www.npl.co.uk/upload/pdf/20100608_mansa_maynard_3.</a:t>
            </a:r>
            <a:r>
              <a:rPr lang="en-US" sz="900" dirty="0" smtClean="0"/>
              <a:t>pdf)</a:t>
            </a:r>
            <a:r>
              <a:rPr lang="en-US" sz="1100" dirty="0" smtClean="0"/>
              <a:t> </a:t>
            </a:r>
            <a:r>
              <a:rPr lang="en-US" sz="1200" dirty="0" smtClean="0"/>
              <a:t/>
            </a:r>
            <a:br>
              <a:rPr lang="en-US" sz="1200" dirty="0" smtClean="0"/>
            </a:br>
            <a:endParaRPr lang="en-US" sz="1200" dirty="0"/>
          </a:p>
        </p:txBody>
      </p:sp>
      <p:pic>
        <p:nvPicPr>
          <p:cNvPr id="6" name="Content Placeholder 5" descr="Screen Shot 2017-12-03 at 12.48.26 AM.png"/>
          <p:cNvPicPr>
            <a:picLocks noGrp="1" noChangeAspect="1"/>
          </p:cNvPicPr>
          <p:nvPr>
            <p:ph idx="1"/>
          </p:nvPr>
        </p:nvPicPr>
        <p:blipFill>
          <a:blip r:embed="rId2"/>
          <a:srcRect l="-13586" r="-13586"/>
          <a:stretch>
            <a:fillRect/>
          </a:stretch>
        </p:blipFill>
        <p:spPr>
          <a:xfrm>
            <a:off x="1388533" y="2556935"/>
            <a:ext cx="6408736" cy="3556929"/>
          </a:xfr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Biological Pathways of Air Pollution.png"/>
          <p:cNvPicPr>
            <a:picLocks noGrp="1" noChangeAspect="1"/>
          </p:cNvPicPr>
          <p:nvPr>
            <p:ph idx="1"/>
          </p:nvPr>
        </p:nvPicPr>
        <p:blipFill>
          <a:blip r:embed="rId2"/>
          <a:srcRect l="-16817" r="-16817"/>
          <a:stretch>
            <a:fillRect/>
          </a:stretch>
        </p:blipFill>
        <p:spPr>
          <a:xfrm>
            <a:off x="779463" y="1425388"/>
            <a:ext cx="7583487" cy="4208930"/>
          </a:xfr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23391" y="938696"/>
            <a:ext cx="6564450" cy="1270000"/>
          </a:xfrm>
        </p:spPr>
        <p:txBody>
          <a:bodyPr/>
          <a:lstStyle/>
          <a:p>
            <a:r>
              <a:rPr lang="en-US" sz="2000" dirty="0" smtClean="0"/>
              <a:t/>
            </a:r>
            <a:br>
              <a:rPr lang="en-US" sz="2000" dirty="0" smtClean="0"/>
            </a:br>
            <a:r>
              <a:rPr lang="en-US" sz="1500" dirty="0" smtClean="0"/>
              <a:t>Lung Anatomy - Trachea, Bronchi, Bronchioles, Alveolar Sacs Contain Capillaries For Gas Exchange and an Entryway for PM1 (=1000 nanometers). Nano Particles (≤.01 micron≤ 10nm) Can Pass Through ALL cell membranes &amp; Enter Mitochondria &amp; even the Nucleus. The Nucleus is </a:t>
            </a:r>
            <a:br>
              <a:rPr lang="en-US" sz="1500" dirty="0" smtClean="0"/>
            </a:br>
            <a:r>
              <a:rPr lang="en-US" sz="1500" dirty="0" smtClean="0"/>
              <a:t>like a cell’s brain and Mitochondria are the Energy Factories.</a:t>
            </a:r>
            <a:endParaRPr lang="en-US" sz="1500" dirty="0"/>
          </a:p>
        </p:txBody>
      </p:sp>
      <p:pic>
        <p:nvPicPr>
          <p:cNvPr id="7" name="Content Placeholder 6" descr="detailed iMAGE OF LUNG MICRO ANATOMY.jpg"/>
          <p:cNvPicPr>
            <a:picLocks noGrp="1" noChangeAspect="1"/>
          </p:cNvPicPr>
          <p:nvPr>
            <p:ph idx="1"/>
          </p:nvPr>
        </p:nvPicPr>
        <p:blipFill>
          <a:blip r:embed="rId2"/>
          <a:srcRect l="-5146" r="-5146"/>
          <a:stretch>
            <a:fillRect/>
          </a:stretch>
        </p:blipFill>
        <p:spPr>
          <a:xfrm>
            <a:off x="1479826" y="2477670"/>
            <a:ext cx="6420885" cy="3563672"/>
          </a:xfr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PM</a:t>
            </a:r>
            <a:r>
              <a:rPr lang="en-US" sz="2400" baseline="-25000" dirty="0" smtClean="0"/>
              <a:t>2.5</a:t>
            </a:r>
            <a:r>
              <a:rPr lang="en-US" sz="2400" dirty="0" smtClean="0"/>
              <a:t> Often Contains  a  Variety of Chemicals Including Toxic Metals, PAH, PIC </a:t>
            </a:r>
            <a:endParaRPr lang="en-US" sz="2400" dirty="0"/>
          </a:p>
        </p:txBody>
      </p:sp>
      <p:pic>
        <p:nvPicPr>
          <p:cNvPr id="4" name="Content Placeholder 3" descr="Screen Shot 2017-12-03 at 12.55.09 AM.png"/>
          <p:cNvPicPr>
            <a:picLocks noGrp="1" noChangeAspect="1"/>
          </p:cNvPicPr>
          <p:nvPr>
            <p:ph idx="1"/>
          </p:nvPr>
        </p:nvPicPr>
        <p:blipFill>
          <a:blip r:embed="rId2"/>
          <a:srcRect l="-17866" r="-17866"/>
          <a:stretch>
            <a:fillRect/>
          </a:stretch>
        </p:blipFill>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23391" y="938696"/>
            <a:ext cx="6564450" cy="1270000"/>
          </a:xfrm>
        </p:spPr>
        <p:txBody>
          <a:bodyPr/>
          <a:lstStyle/>
          <a:p>
            <a:r>
              <a:rPr lang="en-US" sz="2000" dirty="0" smtClean="0"/>
              <a:t/>
            </a:r>
            <a:br>
              <a:rPr lang="en-US" sz="2000" dirty="0" smtClean="0"/>
            </a:br>
            <a:r>
              <a:rPr lang="en-US" sz="1500" dirty="0" smtClean="0"/>
              <a:t>Lung Anatomy - Trachea, Bronchi, Bronchioles, Alveolar Sacs Contain Capillaries For Gas Exchange and an Entryway for PM1 (=1000 nanometers). Nano Particles (.001 micron) Can Pass Through ALL cell membranes &amp; Enter Mitochondria &amp; even the Nucleus. The Nucleus is </a:t>
            </a:r>
            <a:br>
              <a:rPr lang="en-US" sz="1500" dirty="0" smtClean="0"/>
            </a:br>
            <a:r>
              <a:rPr lang="en-US" sz="1500" dirty="0" smtClean="0"/>
              <a:t>like a cell’s brain and Mitochondria are the Energy Factories.</a:t>
            </a:r>
            <a:endParaRPr lang="en-US" sz="1500" dirty="0"/>
          </a:p>
        </p:txBody>
      </p:sp>
      <p:pic>
        <p:nvPicPr>
          <p:cNvPr id="7" name="Content Placeholder 6" descr="detailed iMAGE OF LUNG MICRO ANATOMY.jpg"/>
          <p:cNvPicPr>
            <a:picLocks noGrp="1" noChangeAspect="1"/>
          </p:cNvPicPr>
          <p:nvPr>
            <p:ph idx="1"/>
          </p:nvPr>
        </p:nvPicPr>
        <p:blipFill>
          <a:blip r:embed="rId2"/>
          <a:srcRect l="-5146" r="-5146"/>
          <a:stretch>
            <a:fillRect/>
          </a:stretch>
        </p:blipFill>
        <p:spPr>
          <a:xfrm>
            <a:off x="1479826" y="2477670"/>
            <a:ext cx="6420885" cy="3563672"/>
          </a:xfr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Toxicological &amp; Epidemiological Clues from the Characterization of the 1952 London Smog Lung Autopsy Study – Hunt et al. Environmental Health Perspectives 111:1209-1214 (2003)</a:t>
            </a:r>
            <a:endParaRPr lang="en-US" sz="2000" dirty="0"/>
          </a:p>
        </p:txBody>
      </p:sp>
      <p:pic>
        <p:nvPicPr>
          <p:cNvPr id="4" name="Content Placeholder 3" descr="UFP AFFECTS, NEAR HWY POLLUTANTS IN EXHAUST.jpg"/>
          <p:cNvPicPr>
            <a:picLocks noGrp="1" noChangeAspect="1"/>
          </p:cNvPicPr>
          <p:nvPr>
            <p:ph idx="1"/>
          </p:nvPr>
        </p:nvPicPr>
        <p:blipFill>
          <a:blip r:embed="rId2"/>
          <a:srcRect l="-17574" r="-17574"/>
          <a:stretch>
            <a:fillRect/>
          </a:stretch>
        </p:blipFill>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532" y="609600"/>
            <a:ext cx="6679668" cy="474133"/>
          </a:xfrm>
        </p:spPr>
        <p:txBody>
          <a:bodyPr/>
          <a:lstStyle/>
          <a:p>
            <a:r>
              <a:rPr lang="en-US" sz="2000" dirty="0" smtClean="0"/>
              <a:t>Innate &amp; Adaptive Immune System’s role in inflammation</a:t>
            </a:r>
            <a:endParaRPr lang="en-US" sz="2000" dirty="0"/>
          </a:p>
        </p:txBody>
      </p:sp>
      <p:sp>
        <p:nvSpPr>
          <p:cNvPr id="3" name="Content Placeholder 2"/>
          <p:cNvSpPr>
            <a:spLocks noGrp="1"/>
          </p:cNvSpPr>
          <p:nvPr>
            <p:ph idx="1"/>
          </p:nvPr>
        </p:nvSpPr>
        <p:spPr>
          <a:xfrm>
            <a:off x="1143532" y="1397000"/>
            <a:ext cx="6518801" cy="4055533"/>
          </a:xfrm>
        </p:spPr>
        <p:txBody>
          <a:bodyPr>
            <a:normAutofit fontScale="25000" lnSpcReduction="20000"/>
          </a:bodyPr>
          <a:lstStyle/>
          <a:p>
            <a:r>
              <a:rPr lang="en-US" sz="5600" b="1" u="sng" dirty="0" smtClean="0"/>
              <a:t>The</a:t>
            </a:r>
            <a:r>
              <a:rPr lang="en-US" sz="5600" b="1" u="sng" dirty="0" smtClean="0"/>
              <a:t> Innate Immune System </a:t>
            </a:r>
            <a:r>
              <a:rPr lang="en-US" sz="5600" b="1" dirty="0" smtClean="0"/>
              <a:t>- </a:t>
            </a:r>
            <a:r>
              <a:rPr lang="en-US" sz="4800" dirty="0" smtClean="0"/>
              <a:t>recognizes a wide range of pathogens such as viruses, bacteria, and fungi, by evolutionary germline-encoded receptors known as pattern-recognition receptors (PRRs</a:t>
            </a:r>
            <a:r>
              <a:rPr lang="en-US" sz="4800" dirty="0" smtClean="0"/>
              <a:t>)</a:t>
            </a:r>
          </a:p>
          <a:p>
            <a:r>
              <a:rPr lang="en-US" sz="4800" dirty="0" smtClean="0"/>
              <a:t>PRRs are expressed by a variety of immune cells, including macrophages, monocytes,  and neutrophils, which enables early detection of pathogens</a:t>
            </a:r>
            <a:r>
              <a:rPr lang="en-US" sz="4800" dirty="0" smtClean="0"/>
              <a:t> </a:t>
            </a:r>
          </a:p>
          <a:p>
            <a:r>
              <a:rPr lang="en-US" sz="4800" dirty="0" smtClean="0"/>
              <a:t>Acute inflammation can be caused by bacterial or viral infection (e.g., as in acute respiratory distress syndrome (ARDS), tissue necrosis (e.g., as in acute myocardial infarction), trauma, radiation, burns, or by any foreign body present in tissue.</a:t>
            </a:r>
            <a:endParaRPr lang="en-US" sz="4800" dirty="0" smtClean="0">
              <a:latin typeface="TimesNewRomanPSMT"/>
            </a:endParaRPr>
          </a:p>
          <a:p>
            <a:r>
              <a:rPr lang="en-US" sz="5600" b="1" u="sng" dirty="0" smtClean="0"/>
              <a:t>The Adaptive </a:t>
            </a:r>
            <a:r>
              <a:rPr lang="en-US" sz="5600" b="1" u="sng" dirty="0" smtClean="0"/>
              <a:t>Immune </a:t>
            </a:r>
            <a:r>
              <a:rPr lang="en-US" sz="5600" b="1" u="sng" dirty="0" smtClean="0"/>
              <a:t>System </a:t>
            </a:r>
            <a:r>
              <a:rPr lang="en-US" sz="4800" b="1" dirty="0" smtClean="0"/>
              <a:t>- </a:t>
            </a:r>
            <a:r>
              <a:rPr lang="en-US" sz="4800" dirty="0" smtClean="0"/>
              <a:t>If </a:t>
            </a:r>
            <a:r>
              <a:rPr lang="en-US" sz="4800" dirty="0" smtClean="0"/>
              <a:t>the innate immune system exceeds its capacity or its defensive function becomes limited, it engages the</a:t>
            </a:r>
            <a:r>
              <a:rPr lang="en-US" sz="4800" dirty="0" smtClean="0"/>
              <a:t> </a:t>
            </a:r>
            <a:r>
              <a:rPr lang="en-US" sz="5600" b="1" dirty="0" smtClean="0"/>
              <a:t>Adaptive Immune System</a:t>
            </a:r>
            <a:r>
              <a:rPr lang="en-US" sz="4800" dirty="0" smtClean="0"/>
              <a:t>, activating specific T and B</a:t>
            </a:r>
            <a:r>
              <a:rPr lang="en-US" sz="4800" dirty="0" smtClean="0"/>
              <a:t> lymphocyte cells </a:t>
            </a:r>
            <a:r>
              <a:rPr lang="en-US" sz="4800" dirty="0" smtClean="0"/>
              <a:t>for pathogen </a:t>
            </a:r>
            <a:r>
              <a:rPr lang="en-US" sz="4800" dirty="0" smtClean="0"/>
              <a:t>clearance.</a:t>
            </a:r>
          </a:p>
          <a:p>
            <a:r>
              <a:rPr lang="en-US" sz="4800" dirty="0" smtClean="0"/>
              <a:t>If this process is prolonged or inefficient, it progresses to the chronic state of inflammation that is associated with many diseases such as of the heart and rheumatoid arthritis.</a:t>
            </a:r>
            <a:endParaRPr lang="en-US" sz="4800" dirty="0" smtClean="0"/>
          </a:p>
          <a:p>
            <a:r>
              <a:rPr lang="en-US" sz="4800" dirty="0" smtClean="0"/>
              <a:t>Chronic inflammation is also associated with persistent bacterial infections such as tuberculosis, ARDS, autoimmune diseases, inflammatory bowel disease, atherosclerosis (heart disease), neurodegenerative diseases (dementia &amp; Alzheimer's) and metabolic hormonal disorders( e.g. diabetes).</a:t>
            </a:r>
            <a:r>
              <a:rPr lang="en-US" sz="4800" dirty="0" smtClean="0"/>
              <a:t> </a:t>
            </a:r>
          </a:p>
          <a:p>
            <a:endParaRPr lang="en-US" sz="1400" dirty="0" smtClean="0"/>
          </a:p>
          <a:p>
            <a:endParaRPr lang="en-US" sz="1400"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9304" y="850347"/>
            <a:ext cx="7211391" cy="729649"/>
          </a:xfrm>
        </p:spPr>
        <p:txBody>
          <a:bodyPr/>
          <a:lstStyle/>
          <a:p>
            <a:pPr algn="ctr"/>
            <a:r>
              <a:rPr lang="en-US" sz="2400" dirty="0" smtClean="0"/>
              <a:t>Inflammation in the Lungs caused by a Reaction to PM2.5 &amp; PM.1 by Macrophages in the Alveolar Sac. </a:t>
            </a:r>
            <a:endParaRPr lang="en-US" sz="2400" dirty="0"/>
          </a:p>
        </p:txBody>
      </p:sp>
      <p:pic>
        <p:nvPicPr>
          <p:cNvPr id="4" name="Content Placeholder 3" descr="PM2.5 &amp; PM1 INSIDE ALVEOLAR SAC-2001-March-58-3-211-F4.large.jpg"/>
          <p:cNvPicPr>
            <a:picLocks noGrp="1" noChangeAspect="1"/>
          </p:cNvPicPr>
          <p:nvPr>
            <p:ph idx="1"/>
          </p:nvPr>
        </p:nvPicPr>
        <p:blipFill>
          <a:blip r:embed="rId2"/>
          <a:srcRect t="-6376" b="-6376"/>
          <a:stretch>
            <a:fillRect/>
          </a:stretch>
        </p:blipFill>
        <p:spPr>
          <a:xfrm>
            <a:off x="1113806" y="1828800"/>
            <a:ext cx="6793326" cy="3770380"/>
          </a:xfr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Toxicological &amp; Epidemiological Clues from the Characterization of the 1952 London Smog Lung Autopsy Study – Hunt et al. Environmental Health Perspectives 111:1209-1214 (2003)</a:t>
            </a:r>
            <a:endParaRPr lang="en-US" sz="2000" dirty="0"/>
          </a:p>
        </p:txBody>
      </p:sp>
      <p:pic>
        <p:nvPicPr>
          <p:cNvPr id="4" name="Content Placeholder 3" descr="UFP AFFECTS, NEAR HWY POLLUTANTS IN EXHAUST.jpg"/>
          <p:cNvPicPr>
            <a:picLocks noGrp="1" noChangeAspect="1"/>
          </p:cNvPicPr>
          <p:nvPr>
            <p:ph idx="1"/>
          </p:nvPr>
        </p:nvPicPr>
        <p:blipFill>
          <a:blip r:embed="rId2"/>
          <a:srcRect l="-17574" r="-17574"/>
          <a:stretch>
            <a:fillRect/>
          </a:stretch>
        </p:blipFill>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157081" y="1065691"/>
            <a:ext cx="6816309" cy="49720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07533" y="905934"/>
            <a:ext cx="7078134" cy="1100665"/>
          </a:xfrm>
        </p:spPr>
        <p:txBody>
          <a:bodyPr/>
          <a:lstStyle/>
          <a:p>
            <a:pPr algn="ctr"/>
            <a:r>
              <a:rPr lang="en-US" sz="2000" dirty="0" smtClean="0"/>
              <a:t>Pollution Circulates Globally</a:t>
            </a:r>
            <a:br>
              <a:rPr lang="en-US" sz="2000" dirty="0" smtClean="0"/>
            </a:br>
            <a:r>
              <a:rPr lang="en-US" sz="1600" dirty="0" smtClean="0"/>
              <a:t>Pollution</a:t>
            </a:r>
            <a:r>
              <a:rPr lang="en-US" sz="2000" dirty="0" smtClean="0"/>
              <a:t> </a:t>
            </a:r>
            <a:r>
              <a:rPr lang="en-US" sz="1600" dirty="0" smtClean="0"/>
              <a:t>Sources: Industrial, Trains, Vehicles,&amp;  Agricultural. </a:t>
            </a:r>
            <a:br>
              <a:rPr lang="en-US" sz="1600" dirty="0" smtClean="0"/>
            </a:br>
            <a:r>
              <a:rPr lang="en-US" sz="1600" dirty="0" smtClean="0"/>
              <a:t>Causes of Circulation &amp; Transformation: Weather, the Hydrological &amp; Nitrogen Cycles, Photochemical Processes, Chemical Transformations)</a:t>
            </a:r>
            <a:endParaRPr lang="en-US" sz="1600" dirty="0"/>
          </a:p>
        </p:txBody>
      </p:sp>
      <p:pic>
        <p:nvPicPr>
          <p:cNvPr id="4" name="Content Placeholder 3" descr="Global Pollutants Circuit.png"/>
          <p:cNvPicPr>
            <a:picLocks noGrp="1" noChangeAspect="1"/>
          </p:cNvPicPr>
          <p:nvPr>
            <p:ph idx="1"/>
          </p:nvPr>
        </p:nvPicPr>
        <p:blipFill>
          <a:blip r:embed="rId2"/>
          <a:srcRect l="-1546" r="-1546"/>
          <a:stretch>
            <a:fillRect/>
          </a:stretch>
        </p:blipFill>
        <p:spPr>
          <a:xfrm>
            <a:off x="1382070" y="2212377"/>
            <a:ext cx="6371911" cy="3536490"/>
          </a:xfr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01870"/>
          </a:xfrm>
        </p:spPr>
        <p:txBody>
          <a:bodyPr/>
          <a:lstStyle/>
          <a:p>
            <a:pPr algn="ctr"/>
            <a:r>
              <a:rPr lang="en-US" sz="2400" dirty="0" smtClean="0"/>
              <a:t>Mechanisms of Epigenetic Change</a:t>
            </a:r>
            <a:endParaRPr lang="en-US" sz="2400" dirty="0"/>
          </a:p>
        </p:txBody>
      </p:sp>
      <p:pic>
        <p:nvPicPr>
          <p:cNvPr id="4" name="Content Placeholder 3" descr="Screen Shot 2017-11-28 at 2.33.23 PM.png"/>
          <p:cNvPicPr>
            <a:picLocks noGrp="1" noChangeAspect="1"/>
          </p:cNvPicPr>
          <p:nvPr>
            <p:ph idx="1"/>
          </p:nvPr>
        </p:nvPicPr>
        <p:blipFill>
          <a:blip r:embed="rId2"/>
          <a:srcRect l="-17777" r="-17777"/>
          <a:stretch>
            <a:fillRect/>
          </a:stretch>
        </p:blipFill>
        <p:spPr>
          <a:xfrm>
            <a:off x="194159" y="1115392"/>
            <a:ext cx="8777350" cy="5015884"/>
          </a:xfr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38086" y="535609"/>
            <a:ext cx="6858001" cy="1044388"/>
          </a:xfrm>
        </p:spPr>
        <p:txBody>
          <a:bodyPr/>
          <a:lstStyle/>
          <a:p>
            <a:pPr algn="ctr"/>
            <a:r>
              <a:rPr lang="en-US" sz="2400" dirty="0" smtClean="0"/>
              <a:t>Epigenetic Mechanisms Involved in Air Pollutant Induced Adverse Health Effects</a:t>
            </a:r>
            <a:endParaRPr lang="en-US" sz="2400" dirty="0"/>
          </a:p>
        </p:txBody>
      </p:sp>
      <p:pic>
        <p:nvPicPr>
          <p:cNvPr id="6" name="Content Placeholder 5" descr="++++Epigenetic Mechanisms  Via Air Pollution, screen shot.png"/>
          <p:cNvPicPr>
            <a:picLocks noGrp="1" noChangeAspect="1"/>
          </p:cNvPicPr>
          <p:nvPr>
            <p:ph idx="1"/>
          </p:nvPr>
        </p:nvPicPr>
        <p:blipFill>
          <a:blip r:embed="rId2"/>
          <a:srcRect l="-27732" r="-27732"/>
          <a:stretch>
            <a:fillRect/>
          </a:stretch>
        </p:blipFill>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Biological Pathways of Air Pollution.png"/>
          <p:cNvPicPr>
            <a:picLocks noGrp="1" noChangeAspect="1"/>
          </p:cNvPicPr>
          <p:nvPr>
            <p:ph idx="1"/>
          </p:nvPr>
        </p:nvPicPr>
        <p:blipFill>
          <a:blip r:embed="rId2"/>
          <a:srcRect l="-16817" r="-16817"/>
          <a:stretch>
            <a:fillRect/>
          </a:stretch>
        </p:blipFill>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14782" y="706782"/>
            <a:ext cx="6725479" cy="1733826"/>
          </a:xfrm>
        </p:spPr>
        <p:txBody>
          <a:bodyPr/>
          <a:lstStyle/>
          <a:p>
            <a:r>
              <a:rPr lang="en-US" sz="1600" dirty="0" smtClean="0"/>
              <a:t>Oxidative Stress Caused By: </a:t>
            </a:r>
            <a:br>
              <a:rPr lang="en-US" sz="1600" dirty="0" smtClean="0"/>
            </a:br>
            <a:r>
              <a:rPr lang="en-US" sz="1600" dirty="0" smtClean="0"/>
              <a:t>1) A Variety of Tissue Enzyme and </a:t>
            </a:r>
            <a:r>
              <a:rPr lang="en-US" sz="1600" dirty="0" err="1" smtClean="0"/>
              <a:t>Cytoplasmic</a:t>
            </a:r>
            <a:r>
              <a:rPr lang="en-US" sz="1600" dirty="0" smtClean="0"/>
              <a:t> Chemical Reactions as PM</a:t>
            </a:r>
            <a:r>
              <a:rPr lang="en-US" sz="1600" baseline="-25000" dirty="0" smtClean="0"/>
              <a:t>2.5</a:t>
            </a:r>
            <a:r>
              <a:rPr lang="en-US" sz="1600" dirty="0" smtClean="0"/>
              <a:t>, PM</a:t>
            </a:r>
            <a:r>
              <a:rPr lang="en-US" sz="2000" baseline="-25000" dirty="0" smtClean="0"/>
              <a:t>.1</a:t>
            </a:r>
            <a:r>
              <a:rPr lang="en-US" sz="1600" dirty="0" smtClean="0"/>
              <a:t>(UFP), &amp; nanoparticles (PM</a:t>
            </a:r>
            <a:r>
              <a:rPr lang="en-US" sz="2000" baseline="-25000" dirty="0" smtClean="0"/>
              <a:t>.01</a:t>
            </a:r>
            <a:r>
              <a:rPr lang="en-US" sz="1600" dirty="0" smtClean="0"/>
              <a:t>) Enter Tissues &amp; Their Cells </a:t>
            </a:r>
            <a:br>
              <a:rPr lang="en-US" sz="1600" dirty="0" smtClean="0"/>
            </a:br>
            <a:r>
              <a:rPr lang="en-US" sz="1600" dirty="0" smtClean="0"/>
              <a:t>2)Immune System Cells (Macrophages) Goble up Particles But Then Mount an Offensive Which Results in Chronic Inflammation &amp; Leads to the Production of Reactive Oxygen Species, a Precursor to Many Disease Conditions. </a:t>
            </a:r>
            <a:endParaRPr lang="en-US" sz="1600" dirty="0"/>
          </a:p>
        </p:txBody>
      </p:sp>
      <p:pic>
        <p:nvPicPr>
          <p:cNvPr id="4" name="Content Placeholder 3" descr="OXIDATIVE STRESS.jpg"/>
          <p:cNvPicPr>
            <a:picLocks noGrp="1" noChangeAspect="1"/>
          </p:cNvPicPr>
          <p:nvPr>
            <p:ph idx="1"/>
          </p:nvPr>
        </p:nvPicPr>
        <p:blipFill>
          <a:blip r:embed="rId2"/>
          <a:srcRect l="-20064" r="-20064"/>
          <a:stretch>
            <a:fillRect/>
          </a:stretch>
        </p:blipFill>
        <p:spPr>
          <a:xfrm>
            <a:off x="923029" y="2701236"/>
            <a:ext cx="6365668" cy="3533026"/>
          </a:xfr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600" dirty="0" smtClean="0"/>
              <a:t>UFP (PM</a:t>
            </a:r>
            <a:r>
              <a:rPr lang="en-US" sz="1600" baseline="-25000" dirty="0" smtClean="0"/>
              <a:t>.1</a:t>
            </a:r>
            <a:r>
              <a:rPr lang="en-US" sz="1600" dirty="0" smtClean="0"/>
              <a:t>)</a:t>
            </a:r>
            <a:r>
              <a:rPr lang="en-US" sz="1600" dirty="0" smtClean="0"/>
              <a:t> caused Increase </a:t>
            </a:r>
            <a:r>
              <a:rPr lang="en-US" sz="1600" dirty="0" smtClean="0"/>
              <a:t>p</a:t>
            </a:r>
            <a:r>
              <a:rPr lang="en-US" sz="1600" dirty="0" smtClean="0"/>
              <a:t>roduction </a:t>
            </a:r>
            <a:r>
              <a:rPr lang="en-US" sz="1600" dirty="0" smtClean="0"/>
              <a:t>of</a:t>
            </a:r>
            <a:r>
              <a:rPr lang="en-US" sz="1600" dirty="0" smtClean="0"/>
              <a:t> reactive </a:t>
            </a:r>
            <a:r>
              <a:rPr lang="en-US" sz="1600" dirty="0" smtClean="0"/>
              <a:t>o</a:t>
            </a:r>
            <a:r>
              <a:rPr lang="en-US" sz="1600" dirty="0" smtClean="0"/>
              <a:t>xygen </a:t>
            </a:r>
            <a:r>
              <a:rPr lang="en-US" sz="1600" dirty="0" smtClean="0"/>
              <a:t>s</a:t>
            </a:r>
            <a:r>
              <a:rPr lang="en-US" sz="1600" dirty="0" smtClean="0"/>
              <a:t>pecies </a:t>
            </a:r>
            <a:r>
              <a:rPr lang="en-US" sz="1600" dirty="0" smtClean="0"/>
              <a:t>(ROS</a:t>
            </a:r>
            <a:r>
              <a:rPr lang="en-US" sz="1600" dirty="0" smtClean="0"/>
              <a:t>) and decreased contractile function in ventricular heart muscle</a:t>
            </a:r>
            <a:endParaRPr lang="en-US" sz="1600" dirty="0"/>
          </a:p>
        </p:txBody>
      </p:sp>
      <p:pic>
        <p:nvPicPr>
          <p:cNvPr id="4" name="Content Placeholder 3" descr="Screen Shot 2017-12-03 at 12.11.50 AM.png"/>
          <p:cNvPicPr>
            <a:picLocks noGrp="1" noChangeAspect="1"/>
          </p:cNvPicPr>
          <p:nvPr>
            <p:ph idx="1"/>
          </p:nvPr>
        </p:nvPicPr>
        <p:blipFill>
          <a:blip r:embed="rId2"/>
          <a:srcRect l="-63782" r="-63782"/>
          <a:stretch>
            <a:fillRect/>
          </a:stretch>
        </p:blipFill>
        <p:spPr>
          <a:xfrm>
            <a:off x="416677" y="1535454"/>
            <a:ext cx="8310339" cy="4255745"/>
          </a:xfr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03130" y="784412"/>
            <a:ext cx="6626088" cy="1044388"/>
          </a:xfrm>
        </p:spPr>
        <p:txBody>
          <a:bodyPr/>
          <a:lstStyle/>
          <a:p>
            <a:pPr algn="ctr"/>
            <a:r>
              <a:rPr lang="en-US" sz="2000" dirty="0" smtClean="0"/>
              <a:t>Prenatal Exposure to Tobacco Smoke Causes DNA Methylation, One of the 3 Epigenetic Mechanisms Related Diseases Caused by Smoking</a:t>
            </a:r>
            <a:endParaRPr lang="en-US" sz="2000" dirty="0"/>
          </a:p>
        </p:txBody>
      </p:sp>
      <p:pic>
        <p:nvPicPr>
          <p:cNvPr id="4" name="Content Placeholder 3" descr="Screen Shot 2017-11-29 at 1.55.31 AM.png"/>
          <p:cNvPicPr>
            <a:picLocks noGrp="1" noChangeAspect="1"/>
          </p:cNvPicPr>
          <p:nvPr>
            <p:ph idx="1"/>
          </p:nvPr>
        </p:nvPicPr>
        <p:blipFill>
          <a:blip r:embed="rId2"/>
          <a:srcRect l="-17105" r="-17105"/>
          <a:stretch>
            <a:fillRect/>
          </a:stretch>
        </p:blipFill>
        <p:spPr>
          <a:xfrm>
            <a:off x="779463" y="1961322"/>
            <a:ext cx="7583487" cy="4208930"/>
          </a:xfr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Bad News for All of Us Critters</a:t>
            </a:r>
            <a:br>
              <a:rPr lang="en-US" sz="2800" dirty="0" smtClean="0"/>
            </a:br>
            <a:r>
              <a:rPr lang="en-US" sz="1600" dirty="0" smtClean="0"/>
              <a:t>The Polluted Brain-  Science 27 Jan 2017: Vol. 355, Issue 6323, pp. 342-345 </a:t>
            </a:r>
            <a:endParaRPr lang="en-US" sz="1600" dirty="0"/>
          </a:p>
        </p:txBody>
      </p:sp>
      <p:pic>
        <p:nvPicPr>
          <p:cNvPr id="4" name="Content Placeholder 3" descr="UFP IMPACT ON THE BRAIN - SCIENCE, JAN 27, 2017 copy.png"/>
          <p:cNvPicPr>
            <a:picLocks noGrp="1" noChangeAspect="1"/>
          </p:cNvPicPr>
          <p:nvPr>
            <p:ph idx="1"/>
          </p:nvPr>
        </p:nvPicPr>
        <p:blipFill>
          <a:blip r:embed="rId2"/>
          <a:srcRect l="-17574" r="-17574"/>
          <a:stretch>
            <a:fillRect/>
          </a:stretch>
        </p:blipFill>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74623" y="839304"/>
            <a:ext cx="6753987" cy="1083039"/>
          </a:xfrm>
        </p:spPr>
        <p:txBody>
          <a:bodyPr/>
          <a:lstStyle/>
          <a:p>
            <a:r>
              <a:rPr lang="en-US" sz="1600" dirty="0" smtClean="0"/>
              <a:t>UFP (PM</a:t>
            </a:r>
            <a:r>
              <a:rPr lang="en-US" sz="2000" baseline="-25000" dirty="0" smtClean="0"/>
              <a:t>.1</a:t>
            </a:r>
            <a:r>
              <a:rPr lang="en-US" sz="1600" dirty="0" smtClean="0"/>
              <a:t>), Nanoparticles (PM</a:t>
            </a:r>
            <a:r>
              <a:rPr lang="en-US" sz="2000" baseline="-25000" dirty="0" smtClean="0"/>
              <a:t>.01</a:t>
            </a:r>
            <a:r>
              <a:rPr lang="en-US" sz="1600" dirty="0" smtClean="0"/>
              <a:t>)</a:t>
            </a:r>
            <a:r>
              <a:rPr lang="en-US" sz="2000" baseline="-25000" dirty="0" smtClean="0"/>
              <a:t> </a:t>
            </a:r>
            <a:r>
              <a:rPr lang="en-US" sz="1600" dirty="0" smtClean="0"/>
              <a:t>&amp; Toxic Soluble Chemicals Cause Nerve Damage or loss, Neuro-inflammation, Oxidative Stress (via ROS),Blood Brain Barrier Damage, AB</a:t>
            </a:r>
            <a:r>
              <a:rPr lang="en-US" sz="2000" baseline="-25000" dirty="0" smtClean="0">
                <a:cs typeface="Heiti SC Light"/>
              </a:rPr>
              <a:t>42</a:t>
            </a:r>
            <a:r>
              <a:rPr lang="en-US" sz="1600" baseline="-25000" dirty="0" smtClean="0">
                <a:cs typeface="Heiti SC Light"/>
              </a:rPr>
              <a:t> </a:t>
            </a:r>
            <a:r>
              <a:rPr lang="en-US" sz="1600" dirty="0" smtClean="0">
                <a:latin typeface="+mn-lt"/>
                <a:cs typeface="Heiti SC Light"/>
              </a:rPr>
              <a:t>Plaques, Lipid Peroxidation, Astriogliosis, DNA Damage</a:t>
            </a:r>
            <a:endParaRPr lang="en-US" sz="1600" dirty="0">
              <a:cs typeface="Heiti SC Light"/>
            </a:endParaRPr>
          </a:p>
        </p:txBody>
      </p:sp>
      <p:pic>
        <p:nvPicPr>
          <p:cNvPr id="4" name="Content Placeholder 3" descr="Figure-1-Air-pollution-impacts-on-the-brain-through-multiple-pathways-Air-pollution-is.ppm.png"/>
          <p:cNvPicPr>
            <a:picLocks noGrp="1" noChangeAspect="1"/>
          </p:cNvPicPr>
          <p:nvPr>
            <p:ph idx="1"/>
          </p:nvPr>
        </p:nvPicPr>
        <p:blipFill>
          <a:blip r:embed="rId2"/>
          <a:srcRect l="-6603" r="-6603"/>
          <a:stretch>
            <a:fillRect/>
          </a:stretch>
        </p:blipFill>
        <p:spPr>
          <a:xfrm>
            <a:off x="1027044" y="2115932"/>
            <a:ext cx="7001566" cy="3885956"/>
          </a:xfrm>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767522"/>
            <a:ext cx="6648173" cy="1187174"/>
          </a:xfrm>
        </p:spPr>
        <p:txBody>
          <a:bodyPr/>
          <a:lstStyle/>
          <a:p>
            <a:r>
              <a:rPr lang="en-US" sz="2000" dirty="0" smtClean="0"/>
              <a:t>Evidence of Brain Inflammation &amp; Alzheimer’s-Like Pathology in Individuals Exposed to Severe Air Pollution – B-amyloid(AB</a:t>
            </a:r>
            <a:r>
              <a:rPr lang="en-US" sz="2400" baseline="-25000" dirty="0" smtClean="0"/>
              <a:t>42</a:t>
            </a:r>
            <a:r>
              <a:rPr lang="en-US" sz="2000" dirty="0" smtClean="0"/>
              <a:t>) Plaque Accumulation &amp; Expression of Cyclooxygenase-2 (COX2) Which Causes Inflammation </a:t>
            </a:r>
            <a:endParaRPr lang="en-US" sz="2000" dirty="0"/>
          </a:p>
        </p:txBody>
      </p:sp>
      <p:pic>
        <p:nvPicPr>
          <p:cNvPr id="4" name="Content Placeholder 3" descr="Brain Inflammation &amp; Alzheimer's-Like Pathology in Individuals Exp to Severe Air Pollution 2004.png"/>
          <p:cNvPicPr>
            <a:picLocks noGrp="1" noChangeAspect="1"/>
          </p:cNvPicPr>
          <p:nvPr>
            <p:ph idx="1"/>
          </p:nvPr>
        </p:nvPicPr>
        <p:blipFill>
          <a:blip r:embed="rId2"/>
          <a:srcRect l="-31088" r="-31088"/>
          <a:stretch>
            <a:fillRect/>
          </a:stretch>
        </p:blipFill>
        <p:spPr>
          <a:xfrm>
            <a:off x="779463" y="2138017"/>
            <a:ext cx="7583487" cy="4208930"/>
          </a:xfrm>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83267" y="872066"/>
            <a:ext cx="5833004" cy="770467"/>
          </a:xfrm>
        </p:spPr>
        <p:txBody>
          <a:bodyPr/>
          <a:lstStyle/>
          <a:p>
            <a:pPr algn="ctr"/>
            <a:r>
              <a:rPr lang="en-US" sz="1800" dirty="0" smtClean="0"/>
              <a:t>Beta amyloid protein (AB42) accumulation in human frontal cortex and hippocampus </a:t>
            </a:r>
            <a:endParaRPr lang="en-US" sz="1800" dirty="0"/>
          </a:p>
        </p:txBody>
      </p:sp>
      <p:pic>
        <p:nvPicPr>
          <p:cNvPr id="4" name="Content Placeholder 3" descr="Screen Shot 2017-12-05 at 2.12.02 PM.png"/>
          <p:cNvPicPr>
            <a:picLocks noGrp="1" noChangeAspect="1"/>
          </p:cNvPicPr>
          <p:nvPr>
            <p:ph idx="1"/>
          </p:nvPr>
        </p:nvPicPr>
        <p:blipFill>
          <a:blip r:embed="rId2"/>
          <a:srcRect l="-26444" r="-26444"/>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40933" y="584201"/>
            <a:ext cx="5545667" cy="431800"/>
          </a:xfrm>
        </p:spPr>
        <p:txBody>
          <a:bodyPr/>
          <a:lstStyle/>
          <a:p>
            <a:pPr algn="ctr"/>
            <a:r>
              <a:rPr lang="en-US" dirty="0" smtClean="0"/>
              <a:t>	</a:t>
            </a:r>
            <a:r>
              <a:rPr lang="en-US" sz="1600" dirty="0" smtClean="0"/>
              <a:t>WHAT  ARE THE COMPONENTS OF AIR  POLLUTION ? </a:t>
            </a:r>
            <a:endParaRPr lang="en-US" sz="1600" dirty="0"/>
          </a:p>
        </p:txBody>
      </p:sp>
      <p:sp>
        <p:nvSpPr>
          <p:cNvPr id="3" name="Content Placeholder 2"/>
          <p:cNvSpPr>
            <a:spLocks noGrp="1"/>
          </p:cNvSpPr>
          <p:nvPr>
            <p:ph idx="1"/>
          </p:nvPr>
        </p:nvSpPr>
        <p:spPr>
          <a:xfrm>
            <a:off x="1439333" y="1016001"/>
            <a:ext cx="6273800" cy="5156199"/>
          </a:xfrm>
        </p:spPr>
        <p:txBody>
          <a:bodyPr>
            <a:normAutofit fontScale="92500" lnSpcReduction="10000"/>
          </a:bodyPr>
          <a:lstStyle/>
          <a:p>
            <a:r>
              <a:rPr lang="en-US" sz="1200" u="sng" dirty="0" smtClean="0"/>
              <a:t>Particulate  </a:t>
            </a:r>
            <a:r>
              <a:rPr lang="en-US" sz="1200" u="sng" dirty="0" smtClean="0"/>
              <a:t>matter</a:t>
            </a:r>
            <a:r>
              <a:rPr lang="en-US" sz="1200" dirty="0" smtClean="0"/>
              <a:t>– </a:t>
            </a:r>
            <a:r>
              <a:rPr lang="en-US" sz="1200" dirty="0" smtClean="0"/>
              <a:t>microscopic matter AKA atmospheric particulate matter, PM, or suspended particulate matter (SPM), can be</a:t>
            </a:r>
            <a:r>
              <a:rPr lang="en-US" sz="1200" dirty="0" smtClean="0"/>
              <a:t> solids </a:t>
            </a:r>
            <a:r>
              <a:rPr lang="en-US" sz="1200" dirty="0" smtClean="0"/>
              <a:t>or liquids</a:t>
            </a:r>
            <a:r>
              <a:rPr lang="en-US" sz="1200" dirty="0" smtClean="0"/>
              <a:t> or </a:t>
            </a:r>
            <a:r>
              <a:rPr lang="en-US" sz="1200" dirty="0" smtClean="0"/>
              <a:t>combinations of both.</a:t>
            </a:r>
            <a:r>
              <a:rPr lang="en-US" sz="1200" dirty="0" smtClean="0"/>
              <a:t> </a:t>
            </a:r>
          </a:p>
          <a:p>
            <a:r>
              <a:rPr lang="en-US" sz="1200" u="sng" dirty="0" smtClean="0"/>
              <a:t>Gaseous </a:t>
            </a:r>
            <a:r>
              <a:rPr lang="en-US" sz="1200" u="sng" dirty="0" smtClean="0"/>
              <a:t>Contaminants</a:t>
            </a:r>
          </a:p>
          <a:p>
            <a:pPr lvl="1"/>
            <a:r>
              <a:rPr lang="en-US" sz="1200" dirty="0" smtClean="0"/>
              <a:t>VOC - Volatile </a:t>
            </a:r>
            <a:r>
              <a:rPr lang="en-US" sz="1200" dirty="0" smtClean="0"/>
              <a:t>organic </a:t>
            </a:r>
            <a:r>
              <a:rPr lang="en-US" sz="1200" dirty="0" smtClean="0"/>
              <a:t>compounds - e.g</a:t>
            </a:r>
            <a:r>
              <a:rPr lang="en-US" sz="1200" dirty="0" smtClean="0"/>
              <a:t>. benzene, </a:t>
            </a:r>
            <a:r>
              <a:rPr lang="en-US" sz="1200" dirty="0" smtClean="0"/>
              <a:t>formaldehyde, petroleum vapors, etc.</a:t>
            </a:r>
          </a:p>
          <a:p>
            <a:pPr lvl="1"/>
            <a:r>
              <a:rPr lang="en-US" sz="1200" dirty="0" smtClean="0"/>
              <a:t>PAH – Polycyclic aromatic hydrocarbons – e.g. –smoke from tobacco, wood fires, BBQ</a:t>
            </a:r>
            <a:endParaRPr lang="en-US" sz="1200" dirty="0" smtClean="0"/>
          </a:p>
          <a:p>
            <a:pPr lvl="1"/>
            <a:r>
              <a:rPr lang="en-US" sz="1200" dirty="0" smtClean="0"/>
              <a:t>PIC - Particles of incomplete combustion - e.g. Exhaust hydrocarbons are toxic. Sources:  coal, oil, wood, tires as fuel. Dioxin is among the most carcinogenic example of a PIC. PCBs induce prenatal cognitive deficits that persist into adolescence and beyond (J. Jacobsen, New England J. of Med. Oct. 1996). Smoke is composed of tiny solid, liquid, and gas particles that collectively include carbon (soot), tar, oils &amp; ash. Soot particles produced in diesel engines are typically 15nm in diameter. Incomplete combustion occurs when the supply of air &amp; O</a:t>
            </a:r>
            <a:r>
              <a:rPr lang="en-US" sz="1600" baseline="-25000" dirty="0" smtClean="0"/>
              <a:t>2</a:t>
            </a:r>
            <a:r>
              <a:rPr lang="en-US" sz="1200" dirty="0" smtClean="0"/>
              <a:t> is poor. Water is still produced, but CO &amp; carbon are produced instead of CO</a:t>
            </a:r>
            <a:r>
              <a:rPr lang="en-US" sz="1600" baseline="-25000" dirty="0" smtClean="0"/>
              <a:t>2</a:t>
            </a:r>
            <a:r>
              <a:rPr lang="en-US" sz="1200" baseline="-25000" dirty="0" smtClean="0"/>
              <a:t>.</a:t>
            </a:r>
            <a:endParaRPr lang="en-US" sz="1200" baseline="-25000" dirty="0" smtClean="0"/>
          </a:p>
          <a:p>
            <a:pPr lvl="1"/>
            <a:r>
              <a:rPr lang="en-US" sz="1200" dirty="0" smtClean="0"/>
              <a:t>Vaporized </a:t>
            </a:r>
            <a:r>
              <a:rPr lang="en-US" sz="1200" dirty="0" smtClean="0"/>
              <a:t>metals that are all hazardous whether they are in </a:t>
            </a:r>
            <a:r>
              <a:rPr lang="en-US" sz="1200" dirty="0" smtClean="0"/>
              <a:t>gaseous </a:t>
            </a:r>
            <a:r>
              <a:rPr lang="en-US" sz="1200" dirty="0" smtClean="0"/>
              <a:t>liquid, or cooled in the form of ultrafine particles (UFP</a:t>
            </a:r>
            <a:r>
              <a:rPr lang="en-US" sz="1200" dirty="0" smtClean="0"/>
              <a:t>). These metals are </a:t>
            </a:r>
            <a:r>
              <a:rPr lang="en-US" sz="1200" dirty="0" smtClean="0"/>
              <a:t>chemically reactive and form a myriad of metabolically toxic compounds. e.g.</a:t>
            </a:r>
            <a:r>
              <a:rPr lang="en-US" sz="1200" dirty="0" smtClean="0"/>
              <a:t> </a:t>
            </a:r>
            <a:r>
              <a:rPr lang="en-US" sz="1200" dirty="0" smtClean="0"/>
              <a:t>mercury (Hg), zinc, (Zn), cadmium (Cd), chromium (Cr), magnesium (Mg), nickel (Ni), molybdenum ( Mb), manganese (Mn), aluminum (Al), titanium (Ti), cobalt (Co</a:t>
            </a:r>
            <a:r>
              <a:rPr lang="en-US" sz="1200" dirty="0" smtClean="0"/>
              <a:t>)</a:t>
            </a:r>
          </a:p>
          <a:p>
            <a:pPr lvl="1"/>
            <a:r>
              <a:rPr lang="en-US" sz="1200" dirty="0" smtClean="0"/>
              <a:t>Ozone (O</a:t>
            </a:r>
            <a:r>
              <a:rPr lang="en-US" sz="1600" baseline="-25000" dirty="0" smtClean="0"/>
              <a:t>3</a:t>
            </a:r>
            <a:r>
              <a:rPr lang="en-US" sz="1200" dirty="0" smtClean="0"/>
              <a:t>) </a:t>
            </a:r>
            <a:endParaRPr lang="en-US" sz="1200" baseline="-25000" dirty="0" smtClean="0"/>
          </a:p>
          <a:p>
            <a:pPr lvl="1"/>
            <a:r>
              <a:rPr lang="en-US" sz="1200" dirty="0" smtClean="0"/>
              <a:t>Oxidized &amp; reduced forms of carbon: </a:t>
            </a:r>
            <a:r>
              <a:rPr lang="en-US" sz="1200" dirty="0" smtClean="0"/>
              <a:t>CO, </a:t>
            </a:r>
            <a:r>
              <a:rPr lang="en-US" sz="1200" dirty="0" smtClean="0"/>
              <a:t>CO</a:t>
            </a:r>
            <a:r>
              <a:rPr lang="en-US" sz="1600" baseline="-25000" dirty="0" smtClean="0"/>
              <a:t>2</a:t>
            </a:r>
            <a:r>
              <a:rPr lang="en-US" sz="1200" dirty="0" smtClean="0"/>
              <a:t>, CH</a:t>
            </a:r>
            <a:r>
              <a:rPr lang="en-US" sz="1600" baseline="-25000" dirty="0" smtClean="0"/>
              <a:t>4</a:t>
            </a:r>
          </a:p>
          <a:p>
            <a:pPr lvl="1"/>
            <a:r>
              <a:rPr lang="en-US" sz="1200" dirty="0" smtClean="0"/>
              <a:t>Oxides of nitrogen: NO, NO</a:t>
            </a:r>
            <a:r>
              <a:rPr lang="en-US" sz="1600" baseline="-25000" dirty="0" smtClean="0"/>
              <a:t>2</a:t>
            </a:r>
            <a:r>
              <a:rPr lang="en-US" sz="1200" dirty="0" smtClean="0"/>
              <a:t>, N</a:t>
            </a:r>
            <a:r>
              <a:rPr lang="en-US" sz="1600" baseline="-25000" dirty="0" smtClean="0"/>
              <a:t>2</a:t>
            </a:r>
            <a:r>
              <a:rPr lang="en-US" sz="1200" dirty="0" smtClean="0"/>
              <a:t>O</a:t>
            </a:r>
            <a:r>
              <a:rPr lang="en-US" sz="1600" baseline="-25000" dirty="0" smtClean="0"/>
              <a:t>4</a:t>
            </a:r>
            <a:r>
              <a:rPr lang="en-US" sz="1200" baseline="-25000" dirty="0" smtClean="0"/>
              <a:t>, </a:t>
            </a:r>
            <a:r>
              <a:rPr lang="en-US" sz="1200" dirty="0" smtClean="0"/>
              <a:t>NH</a:t>
            </a:r>
            <a:r>
              <a:rPr lang="en-US" sz="1600" baseline="-25000" dirty="0" smtClean="0"/>
              <a:t>3</a:t>
            </a:r>
            <a:r>
              <a:rPr lang="en-US" sz="1200" dirty="0" smtClean="0"/>
              <a:t>, NH</a:t>
            </a:r>
            <a:r>
              <a:rPr lang="en-US" sz="1600" baseline="30000" dirty="0" smtClean="0"/>
              <a:t>4</a:t>
            </a:r>
            <a:r>
              <a:rPr lang="en-US" sz="1600" baseline="30000" dirty="0" smtClean="0"/>
              <a:t>+  </a:t>
            </a:r>
            <a:r>
              <a:rPr lang="en-US" sz="1200" dirty="0" smtClean="0"/>
              <a:t>that combine with other chemicals.</a:t>
            </a:r>
          </a:p>
          <a:p>
            <a:pPr lvl="1"/>
            <a:r>
              <a:rPr lang="en-US" sz="1200" dirty="0" smtClean="0"/>
              <a:t>Oxides of sulfur: </a:t>
            </a:r>
            <a:r>
              <a:rPr lang="en-US" sz="1200" dirty="0" smtClean="0"/>
              <a:t>SO</a:t>
            </a:r>
            <a:r>
              <a:rPr lang="en-US" sz="1600" baseline="-25000" dirty="0" smtClean="0"/>
              <a:t>2</a:t>
            </a:r>
            <a:r>
              <a:rPr lang="en-US" sz="1200" dirty="0" smtClean="0"/>
              <a:t>, sulfuric acid, alkali sulfates (contribute to the formation of fine particulates)</a:t>
            </a:r>
            <a:endParaRPr lang="en-US" sz="1200" baseline="-25000" dirty="0" smtClean="0"/>
          </a:p>
          <a:p>
            <a:pPr lvl="1"/>
            <a:r>
              <a:rPr lang="en-US" sz="1200" dirty="0" smtClean="0"/>
              <a:t>Halides – Chlorine and fluorine compounds e.g. </a:t>
            </a:r>
            <a:r>
              <a:rPr lang="en-US" sz="1200" dirty="0" smtClean="0"/>
              <a:t>alkali chlorides (contribute to the formation of fine particulates)</a:t>
            </a:r>
          </a:p>
          <a:p>
            <a:endParaRPr lang="en-US" sz="1600" dirty="0" smtClean="0"/>
          </a:p>
          <a:p>
            <a:endParaRPr lang="en-US" sz="1600" dirty="0" smtClean="0"/>
          </a:p>
          <a:p>
            <a:endParaRPr lang="en-US" sz="1600" dirty="0" smtClean="0"/>
          </a:p>
          <a:p>
            <a:endParaRPr lang="en-US" sz="1600" dirty="0" smtClean="0"/>
          </a:p>
          <a:p>
            <a:endParaRPr lang="en-US" sz="1800"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96533" y="677333"/>
            <a:ext cx="5231870" cy="1162922"/>
          </a:xfrm>
        </p:spPr>
        <p:txBody>
          <a:bodyPr/>
          <a:lstStyle/>
          <a:p>
            <a:r>
              <a:rPr lang="en-US" sz="1400" dirty="0" smtClean="0"/>
              <a:t>Immunostaining of pyramidal cells </a:t>
            </a:r>
            <a:r>
              <a:rPr lang="en-US" sz="1400" dirty="0" smtClean="0">
                <a:latin typeface="Wingdings"/>
                <a:ea typeface="Wingdings"/>
                <a:cs typeface="Wingdings"/>
              </a:rPr>
              <a:t></a:t>
            </a:r>
            <a:r>
              <a:rPr lang="en-US" sz="1400" dirty="0" smtClean="0"/>
              <a:t> &amp; endothelial cells*lining capillaries in frontal cortex of human brain to detect the presence of inflammation caused by increased production of a pro inflammatory cell chemical, COX2 in autopsied human brains from people subject to long-term air pollution. </a:t>
            </a:r>
            <a:endParaRPr lang="en-US" sz="1400" dirty="0"/>
          </a:p>
        </p:txBody>
      </p:sp>
      <p:pic>
        <p:nvPicPr>
          <p:cNvPr id="4" name="Content Placeholder 3" descr="Screen Shot 2017-12-05 at 1.25.53 PM.png"/>
          <p:cNvPicPr>
            <a:picLocks noGrp="1" noChangeAspect="1"/>
          </p:cNvPicPr>
          <p:nvPr>
            <p:ph idx="1"/>
          </p:nvPr>
        </p:nvPicPr>
        <p:blipFill>
          <a:blip r:embed="rId2"/>
          <a:srcRect l="-17721" r="-17721"/>
          <a:stretch>
            <a:fillRect/>
          </a:stretch>
        </p:blipFill>
        <p:spPr>
          <a:xfrm>
            <a:off x="1312864" y="2108200"/>
            <a:ext cx="6459535" cy="3585123"/>
          </a:xfrm>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36133" y="879039"/>
            <a:ext cx="6544733" cy="731121"/>
          </a:xfrm>
        </p:spPr>
        <p:txBody>
          <a:bodyPr/>
          <a:lstStyle/>
          <a:p>
            <a:pPr algn="ctr"/>
            <a:r>
              <a:rPr lang="en-US" sz="1600" dirty="0" smtClean="0"/>
              <a:t>Immunostaining to demonstrate brain inflammation by COX2 expression in human neurons </a:t>
            </a:r>
            <a:r>
              <a:rPr lang="en-US" sz="1600" dirty="0" smtClean="0">
                <a:latin typeface="Wingdings"/>
                <a:ea typeface="Wingdings"/>
                <a:cs typeface="Wingdings"/>
              </a:rPr>
              <a:t></a:t>
            </a:r>
            <a:r>
              <a:rPr lang="en-US" sz="1600" dirty="0" smtClean="0"/>
              <a:t>  &amp; capillaries </a:t>
            </a:r>
            <a:r>
              <a:rPr lang="en-US" sz="1600" dirty="0" smtClean="0">
                <a:latin typeface="Lucida Grande"/>
                <a:ea typeface="Lucida Grande"/>
                <a:cs typeface="Lucida Grande"/>
              </a:rPr>
              <a:t>↵. The scale is 15um</a:t>
            </a:r>
            <a:endParaRPr lang="en-US" sz="1600" dirty="0"/>
          </a:p>
        </p:txBody>
      </p:sp>
      <p:pic>
        <p:nvPicPr>
          <p:cNvPr id="4" name="Content Placeholder 3" descr="Screen Shot 2017-12-05 at 1.27.33 PM.png"/>
          <p:cNvPicPr>
            <a:picLocks noGrp="1" noChangeAspect="1"/>
          </p:cNvPicPr>
          <p:nvPr>
            <p:ph idx="1"/>
          </p:nvPr>
        </p:nvPicPr>
        <p:blipFill>
          <a:blip r:embed="rId2"/>
          <a:srcRect l="-18015" r="-18015"/>
          <a:stretch>
            <a:fillRect/>
          </a:stretch>
        </p:blipFill>
        <p:spPr>
          <a:xfrm>
            <a:off x="1236133" y="1981200"/>
            <a:ext cx="6561135" cy="3641511"/>
          </a:xfrm>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80435" y="767522"/>
            <a:ext cx="6515653" cy="1044388"/>
          </a:xfrm>
        </p:spPr>
        <p:txBody>
          <a:bodyPr/>
          <a:lstStyle/>
          <a:p>
            <a:pPr algn="ctr"/>
            <a:r>
              <a:rPr lang="en-US" sz="2400" dirty="0" smtClean="0"/>
              <a:t>Bioelectric Nose With Computer Processor to Study the Effect of Air Pollution on the Olfactory Bulb in the Brain</a:t>
            </a:r>
            <a:endParaRPr lang="en-US" sz="2400" dirty="0"/>
          </a:p>
        </p:txBody>
      </p:sp>
      <p:pic>
        <p:nvPicPr>
          <p:cNvPr id="4" name="Content Placeholder 3" descr="BIO ELECTRONIC NOSE.jpg"/>
          <p:cNvPicPr>
            <a:picLocks noGrp="1" noChangeAspect="1"/>
          </p:cNvPicPr>
          <p:nvPr>
            <p:ph idx="1"/>
          </p:nvPr>
        </p:nvPicPr>
        <p:blipFill>
          <a:blip r:embed="rId2"/>
          <a:srcRect l="-17182" r="-17182"/>
          <a:stretch>
            <a:fillRect/>
          </a:stretch>
        </p:blipFill>
        <p:spPr>
          <a:xfrm>
            <a:off x="779463" y="1994452"/>
            <a:ext cx="7583487" cy="4208930"/>
          </a:xfrm>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787400"/>
            <a:ext cx="6299200" cy="635000"/>
          </a:xfrm>
        </p:spPr>
        <p:txBody>
          <a:bodyPr/>
          <a:lstStyle/>
          <a:p>
            <a:pPr algn="ctr"/>
            <a:r>
              <a:rPr lang="en-US" sz="1600" dirty="0" smtClean="0"/>
              <a:t>The </a:t>
            </a:r>
            <a:r>
              <a:rPr lang="en-US" sz="1600" dirty="0" smtClean="0"/>
              <a:t>Rosetta Stone of Epigenetic Studies on Chemically Induced Diseases – Lifang Hou et al, Journal of Epidemiology, Sept 15, 2011 </a:t>
            </a:r>
            <a:endParaRPr lang="en-US" sz="1600" dirty="0"/>
          </a:p>
        </p:txBody>
      </p:sp>
      <p:pic>
        <p:nvPicPr>
          <p:cNvPr id="4" name="Content Placeholder 3" descr="Screen Shot 2017-11-29 at 2.42.11 AM.png"/>
          <p:cNvPicPr>
            <a:picLocks noGrp="1" noChangeAspect="1"/>
          </p:cNvPicPr>
          <p:nvPr>
            <p:ph idx="1"/>
          </p:nvPr>
        </p:nvPicPr>
        <p:blipFill>
          <a:blip r:embed="rId2"/>
          <a:srcRect l="-56342" r="-56342"/>
          <a:stretch>
            <a:fillRect/>
          </a:stretch>
        </p:blipFill>
        <p:spPr>
          <a:xfrm>
            <a:off x="779463" y="1720943"/>
            <a:ext cx="7583487" cy="4208930"/>
          </a:xfrm>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77332"/>
            <a:ext cx="7583487" cy="748055"/>
          </a:xfrm>
        </p:spPr>
        <p:txBody>
          <a:bodyPr/>
          <a:lstStyle/>
          <a:p>
            <a:pPr algn="ctr"/>
            <a:r>
              <a:rPr lang="en-US" sz="2000" dirty="0" smtClean="0"/>
              <a:t>The 3 processes involved in epigenetic modifications, disease induction, and </a:t>
            </a:r>
            <a:r>
              <a:rPr lang="en-US" sz="2000" dirty="0" smtClean="0"/>
              <a:t>inheritance</a:t>
            </a:r>
            <a:endParaRPr lang="en-US" sz="2000" dirty="0"/>
          </a:p>
        </p:txBody>
      </p:sp>
      <p:pic>
        <p:nvPicPr>
          <p:cNvPr id="4" name="Content Placeholder 3" descr="Screen Shot 2017-12-05 at 5.05.33 PM.png"/>
          <p:cNvPicPr>
            <a:picLocks noGrp="1" noChangeAspect="1"/>
          </p:cNvPicPr>
          <p:nvPr>
            <p:ph idx="1"/>
          </p:nvPr>
        </p:nvPicPr>
        <p:blipFill>
          <a:blip r:embed="rId2"/>
          <a:srcRect l="-29395" r="-29395"/>
          <a:stretch>
            <a:fillRect/>
          </a:stretch>
        </p:blipFill>
        <p:spPr>
          <a:xfrm>
            <a:off x="779463" y="1625600"/>
            <a:ext cx="7583487" cy="4208930"/>
          </a:xfrm>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762000"/>
            <a:ext cx="7583487" cy="663388"/>
          </a:xfrm>
        </p:spPr>
        <p:txBody>
          <a:bodyPr/>
          <a:lstStyle/>
          <a:p>
            <a:r>
              <a:rPr lang="en-US" sz="1800" dirty="0" smtClean="0"/>
              <a:t>Epigenetics is the study of heritable changes in gene function that do not involve changes in the DNA sequence of an organism.</a:t>
            </a:r>
            <a:endParaRPr lang="en-US" sz="1800" dirty="0"/>
          </a:p>
        </p:txBody>
      </p:sp>
      <p:sp>
        <p:nvSpPr>
          <p:cNvPr id="3" name="Content Placeholder 2"/>
          <p:cNvSpPr>
            <a:spLocks noGrp="1"/>
          </p:cNvSpPr>
          <p:nvPr>
            <p:ph idx="1"/>
          </p:nvPr>
        </p:nvSpPr>
        <p:spPr/>
        <p:txBody>
          <a:bodyPr>
            <a:normAutofit/>
          </a:bodyPr>
          <a:lstStyle/>
          <a:p>
            <a:r>
              <a:rPr lang="en-US" sz="1400" dirty="0" smtClean="0"/>
              <a:t>Center </a:t>
            </a:r>
            <a:r>
              <a:rPr lang="en-US" sz="1400" dirty="0" smtClean="0"/>
              <a:t>for Disease </a:t>
            </a:r>
            <a:r>
              <a:rPr lang="en-US" sz="1400" dirty="0" smtClean="0"/>
              <a:t>Control and </a:t>
            </a:r>
            <a:r>
              <a:rPr lang="en-US" sz="1400" dirty="0" smtClean="0"/>
              <a:t>Prevention,</a:t>
            </a:r>
            <a:r>
              <a:rPr lang="en-US" sz="1400" dirty="0" smtClean="0"/>
              <a:t> found 148 </a:t>
            </a:r>
            <a:r>
              <a:rPr lang="en-US" sz="1400" dirty="0" smtClean="0"/>
              <a:t>different environmental </a:t>
            </a:r>
            <a:r>
              <a:rPr lang="en-US" sz="1400" dirty="0" smtClean="0"/>
              <a:t>chemicals were </a:t>
            </a:r>
            <a:r>
              <a:rPr lang="en-US" sz="1400" dirty="0" smtClean="0"/>
              <a:t>found in the blood and urine from </a:t>
            </a:r>
            <a:r>
              <a:rPr lang="en-US" sz="1400" dirty="0" smtClean="0"/>
              <a:t>the US </a:t>
            </a:r>
            <a:r>
              <a:rPr lang="en-US" sz="1400" dirty="0" smtClean="0"/>
              <a:t>population, indicating the extent of our </a:t>
            </a:r>
            <a:r>
              <a:rPr lang="en-US" sz="1400" dirty="0" smtClean="0"/>
              <a:t>exposure to </a:t>
            </a:r>
            <a:r>
              <a:rPr lang="en-US" sz="1400" dirty="0" smtClean="0"/>
              <a:t>environmental chemicals</a:t>
            </a:r>
            <a:r>
              <a:rPr lang="en-US" sz="1400" dirty="0" smtClean="0"/>
              <a:t>. </a:t>
            </a:r>
            <a:r>
              <a:rPr lang="en-US" sz="1400" dirty="0" smtClean="0"/>
              <a:t>Growing </a:t>
            </a:r>
            <a:r>
              <a:rPr lang="en-US" sz="1400" dirty="0" smtClean="0"/>
              <a:t>evidence suggests </a:t>
            </a:r>
            <a:r>
              <a:rPr lang="en-US" sz="1400" dirty="0" smtClean="0"/>
              <a:t>that environmental pollutants may </a:t>
            </a:r>
            <a:r>
              <a:rPr lang="en-US" sz="1400" dirty="0" smtClean="0"/>
              <a:t>cause diseases </a:t>
            </a:r>
            <a:r>
              <a:rPr lang="en-US" sz="1400" dirty="0" smtClean="0"/>
              <a:t>via epigenetic mechanism-regulated </a:t>
            </a:r>
            <a:r>
              <a:rPr lang="en-US" sz="1400" dirty="0" smtClean="0"/>
              <a:t>gene expression changes.</a:t>
            </a:r>
          </a:p>
          <a:p>
            <a:r>
              <a:rPr lang="en-US" sz="1400" dirty="0" smtClean="0"/>
              <a:t>Furthermore, these changes may be preserved via </a:t>
            </a:r>
            <a:r>
              <a:rPr lang="en-US" sz="1400" b="1" dirty="0" smtClean="0"/>
              <a:t>Transgenerational epigenetic inheritance</a:t>
            </a:r>
            <a:r>
              <a:rPr lang="en-US" sz="1400" b="1" dirty="0" smtClean="0"/>
              <a:t> </a:t>
            </a:r>
            <a:r>
              <a:rPr lang="en-US" sz="1400" dirty="0" smtClean="0"/>
              <a:t>which is </a:t>
            </a:r>
            <a:r>
              <a:rPr lang="en-US" sz="1400" dirty="0" smtClean="0"/>
              <a:t>the transmission from one generation of an organism to the next without changing the DNA sequence, hence the term </a:t>
            </a:r>
            <a:r>
              <a:rPr lang="en-US" sz="1800" b="1" u="sng" dirty="0" smtClean="0"/>
              <a:t>epi</a:t>
            </a:r>
            <a:r>
              <a:rPr lang="en-US" sz="1400" dirty="0" smtClean="0"/>
              <a:t>genetically. </a:t>
            </a:r>
          </a:p>
          <a:p>
            <a:endParaRPr lang="en-US" sz="1400" dirty="0" smtClean="0"/>
          </a:p>
          <a:p>
            <a:endParaRPr lang="en-US" sz="14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99533"/>
            <a:ext cx="7583487" cy="423334"/>
          </a:xfrm>
        </p:spPr>
        <p:txBody>
          <a:bodyPr/>
          <a:lstStyle/>
          <a:p>
            <a:pPr algn="ctr"/>
            <a:r>
              <a:rPr lang="en-US" sz="2000" dirty="0" smtClean="0"/>
              <a:t>Epigenetic changes attributed to air pollution</a:t>
            </a:r>
            <a:endParaRPr lang="en-US" sz="2000" dirty="0"/>
          </a:p>
        </p:txBody>
      </p:sp>
      <p:pic>
        <p:nvPicPr>
          <p:cNvPr id="6" name="Content Placeholder 5" descr="Epigenetics of Air Pollution screen shot.png"/>
          <p:cNvPicPr>
            <a:picLocks noGrp="1" noChangeAspect="1"/>
          </p:cNvPicPr>
          <p:nvPr>
            <p:ph idx="1"/>
          </p:nvPr>
        </p:nvPicPr>
        <p:blipFill>
          <a:blip r:embed="rId2"/>
          <a:srcRect l="-19841" r="-19841"/>
          <a:stretch>
            <a:fillRect/>
          </a:stretch>
        </p:blipFill>
        <p:spPr>
          <a:xfrm>
            <a:off x="118534" y="1162921"/>
            <a:ext cx="8888231" cy="4933079"/>
          </a:xfrm>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48804"/>
            <a:ext cx="7583487" cy="535609"/>
          </a:xfrm>
        </p:spPr>
        <p:txBody>
          <a:bodyPr/>
          <a:lstStyle/>
          <a:p>
            <a:pPr algn="ctr"/>
            <a:r>
              <a:rPr lang="en-US" sz="3200" dirty="0" smtClean="0"/>
              <a:t>Size Comparisons</a:t>
            </a:r>
            <a:endParaRPr lang="en-US" sz="3200" dirty="0"/>
          </a:p>
        </p:txBody>
      </p:sp>
      <p:sp>
        <p:nvSpPr>
          <p:cNvPr id="3" name="Content Placeholder 2"/>
          <p:cNvSpPr>
            <a:spLocks noGrp="1"/>
          </p:cNvSpPr>
          <p:nvPr>
            <p:ph idx="1"/>
          </p:nvPr>
        </p:nvSpPr>
        <p:spPr>
          <a:xfrm>
            <a:off x="1722783" y="1391479"/>
            <a:ext cx="5853045" cy="4527826"/>
          </a:xfrm>
        </p:spPr>
        <p:txBody>
          <a:bodyPr>
            <a:normAutofit fontScale="77500" lnSpcReduction="20000"/>
          </a:bodyPr>
          <a:lstStyle/>
          <a:p>
            <a:pPr>
              <a:buNone/>
            </a:pPr>
            <a:r>
              <a:rPr lang="en-US" sz="1600" dirty="0" smtClean="0"/>
              <a:t>1 meter = 39 inches = 100 cm = 1000 millimeters (mm) = 1,000,000 micrometers  AKA micron (um)</a:t>
            </a:r>
          </a:p>
          <a:p>
            <a:pPr>
              <a:buNone/>
            </a:pPr>
            <a:r>
              <a:rPr lang="en-US" sz="1600" dirty="0" smtClean="0"/>
              <a:t>1 inch = 2.54 cm = 25.4 mm </a:t>
            </a:r>
          </a:p>
          <a:p>
            <a:pPr>
              <a:buNone/>
            </a:pPr>
            <a:r>
              <a:rPr lang="en-US" sz="1600" dirty="0" smtClean="0"/>
              <a:t>1 mm = 1/10 centimeter = 1000 microns  </a:t>
            </a:r>
          </a:p>
          <a:p>
            <a:pPr>
              <a:buNone/>
            </a:pPr>
            <a:r>
              <a:rPr lang="en-US" sz="1600" dirty="0" smtClean="0"/>
              <a:t>1 micron = 1 millionth (10</a:t>
            </a:r>
            <a:r>
              <a:rPr lang="en-US" sz="1600" baseline="30000" dirty="0" smtClean="0"/>
              <a:t>-6</a:t>
            </a:r>
            <a:r>
              <a:rPr lang="en-US" sz="1600" dirty="0" smtClean="0"/>
              <a:t>) of 1 meter = 1000 nanometers (nm)</a:t>
            </a:r>
          </a:p>
          <a:p>
            <a:pPr>
              <a:buNone/>
            </a:pPr>
            <a:r>
              <a:rPr lang="en-US" sz="1600" dirty="0" smtClean="0"/>
              <a:t>1 nanometer = 1 billionth (10</a:t>
            </a:r>
            <a:r>
              <a:rPr lang="en-US" sz="1600" baseline="30000" dirty="0" smtClean="0"/>
              <a:t>-9</a:t>
            </a:r>
            <a:r>
              <a:rPr lang="en-US" sz="1600" dirty="0" smtClean="0"/>
              <a:t>) of 1 meter = 10 angstrom (A)</a:t>
            </a:r>
          </a:p>
          <a:p>
            <a:pPr>
              <a:buNone/>
            </a:pPr>
            <a:r>
              <a:rPr lang="en-US" sz="1600" dirty="0" smtClean="0"/>
              <a:t>1 angstrom = 1 trillionth (10</a:t>
            </a:r>
            <a:r>
              <a:rPr lang="en-US" sz="1600" baseline="30000" dirty="0" smtClean="0"/>
              <a:t>-10</a:t>
            </a:r>
            <a:r>
              <a:rPr lang="en-US" sz="1600" dirty="0" smtClean="0"/>
              <a:t>) of 1 meter = the limit of resolution of an electron microscope</a:t>
            </a:r>
            <a:endParaRPr lang="en-US" sz="1600" dirty="0" smtClean="0">
              <a:solidFill>
                <a:srgbClr val="FF0000"/>
              </a:solidFill>
            </a:endParaRPr>
          </a:p>
          <a:p>
            <a:pPr>
              <a:buNone/>
            </a:pPr>
            <a:r>
              <a:rPr lang="en-US" sz="1600" dirty="0" smtClean="0"/>
              <a:t>Examples: H</a:t>
            </a:r>
            <a:r>
              <a:rPr lang="en-US" sz="1600" baseline="-25000" dirty="0" smtClean="0"/>
              <a:t>2</a:t>
            </a:r>
            <a:r>
              <a:rPr lang="en-US" sz="1600" dirty="0" smtClean="0"/>
              <a:t>O molecule </a:t>
            </a:r>
            <a:r>
              <a:rPr lang="en-US" sz="2065" dirty="0" smtClean="0"/>
              <a:t>~ </a:t>
            </a:r>
            <a:r>
              <a:rPr lang="en-US" sz="1600" dirty="0" smtClean="0"/>
              <a:t>2.75 angstroms (A) = 0.275 nanometers (nm)</a:t>
            </a:r>
          </a:p>
          <a:p>
            <a:pPr>
              <a:buNone/>
            </a:pPr>
            <a:r>
              <a:rPr lang="en-US" sz="1600" dirty="0" smtClean="0"/>
              <a:t>(PM)  Fine- PM</a:t>
            </a:r>
            <a:r>
              <a:rPr lang="en-US" sz="2323" baseline="-25000" dirty="0" smtClean="0"/>
              <a:t>2.5</a:t>
            </a:r>
            <a:r>
              <a:rPr lang="en-US" sz="1600" dirty="0" smtClean="0"/>
              <a:t> &lt; 2.5 um,  Ultrafine- PM</a:t>
            </a:r>
            <a:r>
              <a:rPr lang="en-US" sz="2323" baseline="-25000" dirty="0" smtClean="0"/>
              <a:t>.1</a:t>
            </a:r>
            <a:r>
              <a:rPr lang="en-US" sz="1600" dirty="0" smtClean="0"/>
              <a:t> &lt; 0.1 um,  Nanoparticles &lt; 0.01 um</a:t>
            </a:r>
          </a:p>
          <a:p>
            <a:pPr>
              <a:buNone/>
            </a:pPr>
            <a:r>
              <a:rPr lang="en-US" sz="1600" dirty="0" smtClean="0"/>
              <a:t>Viruses = 20 - 400 nanometers (nm), bacteria = 1 to 4 microns (um),  </a:t>
            </a:r>
          </a:p>
          <a:p>
            <a:pPr>
              <a:buNone/>
            </a:pPr>
            <a:r>
              <a:rPr lang="en-US" sz="1600" dirty="0" smtClean="0"/>
              <a:t>Red blood cell (RBC) = 6 to 8 um, white blood cells = average about 15 microns (um)</a:t>
            </a:r>
          </a:p>
          <a:p>
            <a:pPr>
              <a:buNone/>
            </a:pP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69534" y="524933"/>
            <a:ext cx="5748866" cy="499533"/>
          </a:xfrm>
        </p:spPr>
        <p:txBody>
          <a:bodyPr/>
          <a:lstStyle/>
          <a:p>
            <a:pPr algn="ctr"/>
            <a:r>
              <a:rPr lang="en-US" sz="2400" dirty="0" smtClean="0"/>
              <a:t>Why does Particulate size Matter?</a:t>
            </a:r>
            <a:endParaRPr lang="en-US" sz="2400" dirty="0"/>
          </a:p>
        </p:txBody>
      </p:sp>
      <p:sp>
        <p:nvSpPr>
          <p:cNvPr id="3" name="Content Placeholder 2"/>
          <p:cNvSpPr>
            <a:spLocks noGrp="1"/>
          </p:cNvSpPr>
          <p:nvPr>
            <p:ph idx="1"/>
          </p:nvPr>
        </p:nvSpPr>
        <p:spPr>
          <a:xfrm>
            <a:off x="990600" y="1151466"/>
            <a:ext cx="6832600" cy="4842934"/>
          </a:xfrm>
        </p:spPr>
        <p:txBody>
          <a:bodyPr>
            <a:normAutofit fontScale="92500" lnSpcReduction="10000"/>
          </a:bodyPr>
          <a:lstStyle/>
          <a:p>
            <a:r>
              <a:rPr lang="en-US" sz="1400" dirty="0" smtClean="0"/>
              <a:t>Why does the size matter when it pertains to health risks?</a:t>
            </a:r>
          </a:p>
          <a:p>
            <a:pPr>
              <a:buNone/>
            </a:pPr>
            <a:r>
              <a:rPr lang="en-US" sz="1400" dirty="0" smtClean="0"/>
              <a:t>	Answer: The smaller</a:t>
            </a:r>
            <a:r>
              <a:rPr lang="en-US" sz="1400" dirty="0" smtClean="0"/>
              <a:t> particulates are </a:t>
            </a:r>
            <a:r>
              <a:rPr lang="en-US" sz="1400" dirty="0" smtClean="0"/>
              <a:t>the easier it is for them to penetrate into places they don’t belong.</a:t>
            </a:r>
            <a:r>
              <a:rPr lang="en-US" sz="1400" dirty="0" smtClean="0"/>
              <a:t> </a:t>
            </a:r>
          </a:p>
          <a:p>
            <a:r>
              <a:rPr lang="en-US" sz="1400" dirty="0" smtClean="0"/>
              <a:t>Fine </a:t>
            </a:r>
            <a:r>
              <a:rPr lang="en-US" sz="1400" dirty="0" smtClean="0"/>
              <a:t>particles (PM</a:t>
            </a:r>
            <a:r>
              <a:rPr lang="en-US" sz="1400" dirty="0" smtClean="0"/>
              <a:t> 2.5 </a:t>
            </a:r>
            <a:r>
              <a:rPr lang="en-US" sz="1400" dirty="0" smtClean="0"/>
              <a:t>um) - Lungs, digestive tract, exposed moist </a:t>
            </a:r>
            <a:r>
              <a:rPr lang="en-US" sz="1400" dirty="0" smtClean="0"/>
              <a:t>membranes of the nose, eyes, and urinary tract.</a:t>
            </a:r>
          </a:p>
          <a:p>
            <a:r>
              <a:rPr lang="en-US" sz="1400" dirty="0" smtClean="0"/>
              <a:t>Ultra </a:t>
            </a:r>
            <a:r>
              <a:rPr lang="en-US" sz="1400" dirty="0" smtClean="0"/>
              <a:t>fine Particles (</a:t>
            </a:r>
            <a:r>
              <a:rPr lang="en-US" sz="1400" dirty="0" smtClean="0"/>
              <a:t>UFP ≤ 0.1um = 100nm) </a:t>
            </a:r>
            <a:r>
              <a:rPr lang="en-US" sz="1400" dirty="0" smtClean="0"/>
              <a:t>into </a:t>
            </a:r>
            <a:r>
              <a:rPr lang="en-US" sz="1400" dirty="0" smtClean="0"/>
              <a:t>the </a:t>
            </a:r>
            <a:r>
              <a:rPr lang="en-US" sz="1400" dirty="0" smtClean="0"/>
              <a:t>blood stream via the lung’s air sacs (alveoli); through the placenta and into the fetus;  through the skin; up the nasal passages and into the brain via the olfactory nerve; into the brain via the blood stream by passing through the “blood-brain barrier”; into tissues such as muscle, peripheral nerves, and blood vessel walls; through cell membranes and into the cytoplasm, the nucleus and mitochondria of all cells everywhere in the body. Nothing can stop them!</a:t>
            </a:r>
            <a:r>
              <a:rPr lang="en-US" sz="1400" dirty="0" smtClean="0"/>
              <a:t> </a:t>
            </a:r>
          </a:p>
          <a:p>
            <a:pPr>
              <a:buNone/>
            </a:pPr>
            <a:r>
              <a:rPr lang="en-US" sz="1400" dirty="0" smtClean="0"/>
              <a:t>	</a:t>
            </a:r>
            <a:r>
              <a:rPr lang="en-US" sz="1400" dirty="0" smtClean="0"/>
              <a:t>What </a:t>
            </a:r>
            <a:r>
              <a:rPr lang="en-US" sz="1400" dirty="0" smtClean="0"/>
              <a:t>harm can they do?</a:t>
            </a:r>
            <a:r>
              <a:rPr lang="en-US" sz="1400" dirty="0" smtClean="0"/>
              <a:t> </a:t>
            </a:r>
            <a:r>
              <a:rPr lang="en-US" sz="1400" dirty="0" smtClean="0"/>
              <a:t> </a:t>
            </a:r>
            <a:r>
              <a:rPr lang="en-US" sz="1400" dirty="0" smtClean="0"/>
              <a:t>Answer: </a:t>
            </a:r>
            <a:r>
              <a:rPr lang="en-US" sz="1400" dirty="0" smtClean="0"/>
              <a:t>Act as toxins that either kill cells directly or produce inappropriate chemical reactions that change the function of cells and ultimately organ systems; cause localized tissue and systemic inflammation which leads to premature death from cancer, asthma, heart disease, diabetes, and is now connected even  to Alzheimer's;  disrupt the body’s ability to regulate normal process vital to short and long-term health; cause mutations; stimulates as well as suppresses normal gene function which results in the over or underproduction of proteins associated with our DNA.</a:t>
            </a:r>
          </a:p>
          <a:p>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25825" y="660054"/>
            <a:ext cx="6615044" cy="452785"/>
          </a:xfrm>
        </p:spPr>
        <p:txBody>
          <a:bodyPr/>
          <a:lstStyle/>
          <a:p>
            <a:pPr algn="ctr"/>
            <a:r>
              <a:rPr lang="en-US" sz="1800" dirty="0" smtClean="0"/>
              <a:t>History of Air Pollution </a:t>
            </a:r>
            <a:r>
              <a:rPr lang="en-US" sz="1800" dirty="0" smtClean="0">
                <a:latin typeface="Trebuchet MS (Headings)"/>
                <a:cs typeface="Trebuchet MS (Headings)"/>
              </a:rPr>
              <a:t>Regulation &amp; Specifically Particulates</a:t>
            </a:r>
            <a:endParaRPr lang="en-US" sz="1800" dirty="0">
              <a:latin typeface="Trebuchet MS (Headings)"/>
              <a:cs typeface="Trebuchet MS (Headings)"/>
            </a:endParaRPr>
          </a:p>
        </p:txBody>
      </p:sp>
      <p:sp>
        <p:nvSpPr>
          <p:cNvPr id="3" name="Content Placeholder 2"/>
          <p:cNvSpPr>
            <a:spLocks noGrp="1"/>
          </p:cNvSpPr>
          <p:nvPr>
            <p:ph idx="1"/>
          </p:nvPr>
        </p:nvSpPr>
        <p:spPr>
          <a:xfrm>
            <a:off x="1501913" y="1112839"/>
            <a:ext cx="6206434" cy="5745161"/>
          </a:xfrm>
        </p:spPr>
        <p:txBody>
          <a:bodyPr vert="horz" wrap="square" anchor="ctr">
            <a:spAutoFit/>
          </a:bodyPr>
          <a:lstStyle/>
          <a:p>
            <a:pPr>
              <a:buNone/>
            </a:pPr>
            <a:r>
              <a:rPr lang="en-US" sz="1200" dirty="0" smtClean="0"/>
              <a:t>1970 – Clean Air Act of 1970 – The EPA is created. A major amendment to the original 1963 legislation, Congress sets higher standards and begins regulating vehicles.</a:t>
            </a:r>
          </a:p>
          <a:p>
            <a:pPr>
              <a:buNone/>
            </a:pPr>
            <a:r>
              <a:rPr lang="en-US" sz="1200" dirty="0" smtClean="0"/>
              <a:t>1987 – EPA Regulates PM</a:t>
            </a:r>
            <a:r>
              <a:rPr lang="en-US" sz="1200" baseline="-25000" dirty="0" smtClean="0"/>
              <a:t>10  </a:t>
            </a:r>
            <a:r>
              <a:rPr lang="en-US" sz="1200" dirty="0" smtClean="0"/>
              <a:t>The EPA begins regulation of PM</a:t>
            </a:r>
            <a:r>
              <a:rPr lang="en-US" sz="1200" baseline="-25000" dirty="0" smtClean="0"/>
              <a:t>10</a:t>
            </a:r>
            <a:r>
              <a:rPr lang="en-US" sz="1200" dirty="0" smtClean="0"/>
              <a:t> based on evidence it causes respiratory disease.</a:t>
            </a:r>
          </a:p>
          <a:p>
            <a:pPr>
              <a:buNone/>
            </a:pPr>
            <a:r>
              <a:rPr lang="en-US" sz="1200" dirty="0" smtClean="0"/>
              <a:t>1997 – EPA Regulates PM</a:t>
            </a:r>
            <a:r>
              <a:rPr lang="en-US" sz="1200" baseline="-25000" dirty="0" smtClean="0"/>
              <a:t>2.5</a:t>
            </a:r>
            <a:r>
              <a:rPr lang="en-US" sz="1200" dirty="0" smtClean="0"/>
              <a:t> – In the early 1990s multiyear studies published by Harvard University and the American Cancer Society linked PM</a:t>
            </a:r>
            <a:r>
              <a:rPr lang="en-US" sz="1200" baseline="-25000" dirty="0" smtClean="0"/>
              <a:t>2.5</a:t>
            </a:r>
            <a:r>
              <a:rPr lang="en-US" sz="1200" dirty="0" smtClean="0"/>
              <a:t> and heart disease.</a:t>
            </a:r>
          </a:p>
          <a:p>
            <a:pPr>
              <a:buNone/>
            </a:pPr>
            <a:r>
              <a:rPr lang="en-US" sz="1200" dirty="0" smtClean="0"/>
              <a:t>2006 – EPA tightens PM</a:t>
            </a:r>
            <a:r>
              <a:rPr lang="en-US" sz="1200" baseline="-25000" dirty="0" smtClean="0"/>
              <a:t>2.5</a:t>
            </a:r>
            <a:r>
              <a:rPr lang="en-US" sz="1200" dirty="0" smtClean="0"/>
              <a:t> Standards by lowering allowable levels from 65 microgramsm</a:t>
            </a:r>
            <a:r>
              <a:rPr lang="en-US" sz="1200" baseline="30000" dirty="0" smtClean="0"/>
              <a:t>3</a:t>
            </a:r>
            <a:r>
              <a:rPr lang="en-US" sz="1200" dirty="0" smtClean="0"/>
              <a:t>to 35 micrograms/m</a:t>
            </a:r>
            <a:r>
              <a:rPr lang="en-US" sz="1200" baseline="30000" dirty="0" smtClean="0"/>
              <a:t>3. </a:t>
            </a:r>
            <a:r>
              <a:rPr lang="en-US" sz="1200" dirty="0" smtClean="0"/>
              <a:t> CAFEH testified before the EPA’s Clean Air Science Advisory Committee to encourage the changes. </a:t>
            </a:r>
          </a:p>
          <a:p>
            <a:pPr>
              <a:buNone/>
            </a:pPr>
            <a:r>
              <a:rPr lang="en-US" sz="1200" dirty="0" smtClean="0"/>
              <a:t>2008 – EPA launched its voluntary Nanoscale Materials Stewardship Program (NMSP) Only 29 companies submitted data. Only 4 considered volunteer testing. Only 123 out of 1800 existing nano materials had been reported by 2008  </a:t>
            </a:r>
          </a:p>
          <a:p>
            <a:pPr>
              <a:buNone/>
            </a:pPr>
            <a:r>
              <a:rPr lang="en-US" sz="1200" dirty="0" smtClean="0"/>
              <a:t>2009 – EPA concludes that mandatory reporting &amp; testing would be needed to enable it to craft a regulatory approach to nanomaterials.</a:t>
            </a:r>
          </a:p>
          <a:p>
            <a:pPr>
              <a:buNone/>
            </a:pPr>
            <a:r>
              <a:rPr lang="en-US" sz="1200" dirty="0" smtClean="0"/>
              <a:t>2017 – EPA Begins Monitoring nanoparticles (PM </a:t>
            </a:r>
            <a:r>
              <a:rPr lang="en-US" sz="1200" baseline="-25000" dirty="0" smtClean="0"/>
              <a:t>0.01</a:t>
            </a:r>
            <a:r>
              <a:rPr lang="en-US" sz="1200" dirty="0" smtClean="0"/>
              <a:t>) 1) a one-time requirement for existing nanomaterials  2) a one-time report for new nano materials &lt; manufacture</a:t>
            </a:r>
          </a:p>
          <a:p>
            <a:pPr>
              <a:buNone/>
            </a:pPr>
            <a:r>
              <a:rPr lang="en-US" sz="2400" baseline="30000" dirty="0" smtClean="0"/>
              <a:t> </a:t>
            </a:r>
            <a:r>
              <a:rPr lang="en-US" sz="1400" dirty="0" smtClean="0"/>
              <a:t>	</a:t>
            </a:r>
          </a:p>
          <a:p>
            <a:pPr>
              <a:buNone/>
            </a:pP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49739" y="591930"/>
            <a:ext cx="7244739" cy="1236870"/>
          </a:xfrm>
        </p:spPr>
        <p:txBody>
          <a:bodyPr/>
          <a:lstStyle/>
          <a:p>
            <a:pPr algn="ctr"/>
            <a:r>
              <a:rPr lang="en-US" sz="2000" dirty="0" smtClean="0"/>
              <a:t>Communities in Boston Area Along Interstate Highways That Have the Highest Excess Mortality in Eastern Massachusetts</a:t>
            </a:r>
            <a:endParaRPr lang="en-US" sz="2000" dirty="0"/>
          </a:p>
        </p:txBody>
      </p:sp>
      <p:sp>
        <p:nvSpPr>
          <p:cNvPr id="3" name="Content Placeholder 2"/>
          <p:cNvSpPr>
            <a:spLocks noGrp="1"/>
          </p:cNvSpPr>
          <p:nvPr>
            <p:ph idx="1"/>
          </p:nvPr>
        </p:nvSpPr>
        <p:spPr>
          <a:xfrm>
            <a:off x="779463" y="1828800"/>
            <a:ext cx="7244739" cy="4208930"/>
          </a:xfrm>
        </p:spPr>
        <p:txBody>
          <a:bodyPr/>
          <a:lstStyle/>
          <a:p>
            <a:endParaRPr lang="en-US" dirty="0"/>
          </a:p>
        </p:txBody>
      </p:sp>
      <p:pic>
        <p:nvPicPr>
          <p:cNvPr id="4" name="Content Placeholder 3" descr="++++ Air_Pollution_Map_of Boston Metropolitan Area and communities that Collectively hold 75% of Excess Mortality Near Major Hwys.jpg"/>
          <p:cNvPicPr>
            <a:picLocks noChangeAspect="1"/>
          </p:cNvPicPr>
          <p:nvPr/>
        </p:nvPicPr>
        <p:blipFill>
          <a:blip r:embed="rId2"/>
          <a:srcRect t="-738" b="-738"/>
          <a:stretch>
            <a:fillRect/>
          </a:stretch>
        </p:blipFill>
        <p:spPr>
          <a:xfrm>
            <a:off x="1276425" y="2292629"/>
            <a:ext cx="6747777" cy="37451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25825" y="889388"/>
            <a:ext cx="6427305" cy="718605"/>
          </a:xfrm>
        </p:spPr>
        <p:txBody>
          <a:bodyPr/>
          <a:lstStyle/>
          <a:p>
            <a:pPr algn="ctr"/>
            <a:r>
              <a:rPr lang="en-US" sz="2000" dirty="0" smtClean="0"/>
              <a:t>Tufts University Community Assessment of Freeway Exposure &amp; Health (CAFEH) 2011 Doug Brugge </a:t>
            </a:r>
            <a:endParaRPr lang="en-US" sz="2000" dirty="0"/>
          </a:p>
        </p:txBody>
      </p:sp>
      <p:sp>
        <p:nvSpPr>
          <p:cNvPr id="3" name="Content Placeholder 2"/>
          <p:cNvSpPr>
            <a:spLocks noGrp="1"/>
          </p:cNvSpPr>
          <p:nvPr>
            <p:ph idx="1"/>
          </p:nvPr>
        </p:nvSpPr>
        <p:spPr>
          <a:xfrm>
            <a:off x="1369391" y="1844261"/>
            <a:ext cx="6427305" cy="3792330"/>
          </a:xfrm>
        </p:spPr>
        <p:txBody>
          <a:bodyPr>
            <a:normAutofit lnSpcReduction="10000"/>
          </a:bodyPr>
          <a:lstStyle/>
          <a:p>
            <a:r>
              <a:rPr lang="en-US" sz="1730" dirty="0" smtClean="0"/>
              <a:t>Out of 100 </a:t>
            </a:r>
            <a:r>
              <a:rPr lang="en-US" sz="1730" dirty="0" smtClean="0">
                <a:latin typeface="Trebuchet MS (Body)"/>
                <a:cs typeface="Trebuchet MS (Body)"/>
              </a:rPr>
              <a:t>communities</a:t>
            </a:r>
            <a:r>
              <a:rPr lang="en-US" sz="1730" dirty="0" smtClean="0"/>
              <a:t> in eastern Massachusetts, the ones that have 75% excess mortalities are along interstate highways in the metropolitan Boston area and which have heavy vehicular traffic and high population density (Somerville, Mass Pop Den = 75,000 Per 4 Sq Miles).</a:t>
            </a:r>
          </a:p>
          <a:p>
            <a:r>
              <a:rPr lang="en-US" sz="1730" dirty="0" smtClean="0"/>
              <a:t>HUD studies of indoor air quality find indoor air filtration devices resembling small window mounted air conditioners reduce</a:t>
            </a:r>
            <a:r>
              <a:rPr lang="en-US" sz="1730" dirty="0" smtClean="0"/>
              <a:t> indoor UFP </a:t>
            </a:r>
            <a:r>
              <a:rPr lang="en-US" sz="1730" dirty="0" smtClean="0"/>
              <a:t>by 35%.</a:t>
            </a:r>
          </a:p>
          <a:p>
            <a:r>
              <a:rPr lang="en-US" sz="1730" dirty="0" smtClean="0"/>
              <a:t>NOAA studies found tall sound barriers actually contain most UFP inside highway boundaries.</a:t>
            </a:r>
          </a:p>
          <a:p>
            <a:r>
              <a:rPr lang="en-US" sz="1622" dirty="0" smtClean="0"/>
              <a:t>University of California (UC Davis) found redwood trees can remove 80% of UFP.  Alachua Co would have to find alternatives</a:t>
            </a:r>
            <a:r>
              <a:rPr lang="en-US" sz="1730" dirty="0" smtClean="0"/>
              <a:t>.</a:t>
            </a:r>
          </a:p>
          <a:p>
            <a:endParaRPr lang="en-US" sz="1800" dirty="0" smtClean="0"/>
          </a:p>
          <a:p>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95739"/>
            <a:ext cx="7583487" cy="430696"/>
          </a:xfrm>
        </p:spPr>
        <p:txBody>
          <a:bodyPr>
            <a:normAutofit fontScale="90000"/>
          </a:bodyPr>
          <a:lstStyle/>
          <a:p>
            <a:pPr algn="ctr"/>
            <a:r>
              <a:rPr lang="en-US" sz="2400" dirty="0" smtClean="0"/>
              <a:t>Alachua County Comprehensive Plan Considerations</a:t>
            </a:r>
            <a:endParaRPr lang="en-US" sz="2400" dirty="0"/>
          </a:p>
        </p:txBody>
      </p:sp>
      <p:sp>
        <p:nvSpPr>
          <p:cNvPr id="3" name="Content Placeholder 2"/>
          <p:cNvSpPr>
            <a:spLocks noGrp="1"/>
          </p:cNvSpPr>
          <p:nvPr>
            <p:ph idx="1"/>
          </p:nvPr>
        </p:nvSpPr>
        <p:spPr>
          <a:xfrm>
            <a:off x="1755913" y="1126435"/>
            <a:ext cx="5764696" cy="4980607"/>
          </a:xfrm>
        </p:spPr>
        <p:txBody>
          <a:bodyPr anchor="t">
            <a:normAutofit fontScale="25000" lnSpcReduction="20000"/>
          </a:bodyPr>
          <a:lstStyle/>
          <a:p>
            <a:pPr lvl="1">
              <a:buNone/>
            </a:pPr>
            <a:endParaRPr lang="en-US" sz="1882" dirty="0" smtClean="0"/>
          </a:p>
          <a:p>
            <a:r>
              <a:rPr lang="en-US" sz="5600" b="1" dirty="0" smtClean="0"/>
              <a:t>Alachua County’s population will expand faster than </a:t>
            </a:r>
            <a:r>
              <a:rPr lang="en-US" sz="5600" dirty="0" smtClean="0"/>
              <a:t>anticipated</a:t>
            </a:r>
            <a:r>
              <a:rPr lang="en-US" sz="5600" b="1" dirty="0" smtClean="0"/>
              <a:t> in the next ten years largely driven by resettlement from the northeastern US and south Florida.</a:t>
            </a:r>
          </a:p>
          <a:p>
            <a:r>
              <a:rPr lang="en-US" sz="5600" b="1" dirty="0" smtClean="0"/>
              <a:t>The growth of shopping opportunities will result in attracting residents from around the region resulting in ever increasing vehicular traffic.</a:t>
            </a:r>
          </a:p>
          <a:p>
            <a:r>
              <a:rPr lang="en-US" sz="5600" b="1" dirty="0" smtClean="0"/>
              <a:t>A corresponding increase in diesel and non-diesel trucks will occur to meet supply and delivery needs.</a:t>
            </a:r>
          </a:p>
          <a:p>
            <a:r>
              <a:rPr lang="en-US" sz="5600" b="1" dirty="0" smtClean="0"/>
              <a:t>Alachua County air and water pollution will increase with this inevitable growth.</a:t>
            </a:r>
          </a:p>
          <a:p>
            <a:r>
              <a:rPr lang="en-US" sz="5600" b="1" dirty="0" smtClean="0"/>
              <a:t>Though the FDEP and the EPA are the sole regulators of air pollution, the county may be able to achieve some reduction in pollution through alternative measures.  </a:t>
            </a:r>
          </a:p>
          <a:p>
            <a:r>
              <a:rPr lang="en-US" sz="5600" b="1" dirty="0" smtClean="0"/>
              <a:t>Urban planning could include refinements in urban density, traffic optimization, incentivized car pooling and greater use of public transportation, strategically placed sound barriers for particulate containment, and the planting of trees and shrubs for particulate uptake.</a:t>
            </a:r>
            <a:endParaRPr lang="en-US" sz="5600" b="1" dirty="0"/>
          </a:p>
        </p:txBody>
      </p:sp>
    </p:spTree>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 xmlns="189941dd-4eac-487f-8c04-5cc8b2dea914">2017-12-05T05:00:00+00:00</Date>
    <Topic xmlns="189941dd-4eac-487f-8c04-5cc8b2dea914">Air Pollution</Topic>
    <Public_x0020_Viewing xmlns="189941dd-4eac-487f-8c04-5cc8b2dea914">Yes</Public_x0020_Viewing>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6F2ABC27326A448A42E85F00A76E1D" ma:contentTypeVersion="7" ma:contentTypeDescription="Create a new document." ma:contentTypeScope="" ma:versionID="a67e962c56afc214880daa56007f9b1c">
  <xsd:schema xmlns:xsd="http://www.w3.org/2001/XMLSchema" xmlns:xs="http://www.w3.org/2001/XMLSchema" xmlns:p="http://schemas.microsoft.com/office/2006/metadata/properties" xmlns:ns2="189941dd-4eac-487f-8c04-5cc8b2dea914" targetNamespace="http://schemas.microsoft.com/office/2006/metadata/properties" ma:root="true" ma:fieldsID="fea895da35ae77f43f7b9e56d708101d" ns2:_="">
    <xsd:import namespace="189941dd-4eac-487f-8c04-5cc8b2dea914"/>
    <xsd:element name="properties">
      <xsd:complexType>
        <xsd:sequence>
          <xsd:element name="documentManagement">
            <xsd:complexType>
              <xsd:all>
                <xsd:element ref="ns2:Public_x0020_Viewing"/>
                <xsd:element ref="ns2:Date" minOccurs="0"/>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9941dd-4eac-487f-8c04-5cc8b2dea914" elementFormDefault="qualified">
    <xsd:import namespace="http://schemas.microsoft.com/office/2006/documentManagement/types"/>
    <xsd:import namespace="http://schemas.microsoft.com/office/infopath/2007/PartnerControls"/>
    <xsd:element name="Public_x0020_Viewing" ma:index="4" ma:displayName="Ready for public viewing?" ma:default="No" ma:format="RadioButtons" ma:internalName="Public_x0020_Viewing" ma:readOnly="false">
      <xsd:simpleType>
        <xsd:restriction base="dms:Choice">
          <xsd:enumeration value="Yes"/>
          <xsd:enumeration value="No"/>
        </xsd:restriction>
      </xsd:simpleType>
    </xsd:element>
    <xsd:element name="Date" ma:index="5" nillable="true" ma:displayName="Document Date" ma:format="DateOnly" ma:internalName="Date" ma:readOnly="false">
      <xsd:simpleType>
        <xsd:restriction base="dms:DateTime"/>
      </xsd:simpleType>
    </xsd:element>
    <xsd:element name="Topic" ma:index="6" nillable="true" ma:displayName="Topic" ma:default="2015 Community Conversations" ma:format="Dropdown" ma:internalName="Topic" ma:readOnly="false">
      <xsd:simpleType>
        <xsd:restriction base="dms:Choice">
          <xsd:enumeration value="Orange Creek Basin"/>
          <xsd:enumeration value="MFL"/>
          <xsd:enumeration value="Fertilizer"/>
          <xsd:enumeration value="OSTDS"/>
          <xsd:enumeration value="Other"/>
          <xsd:enumeration value="Plum Creek"/>
          <xsd:enumeration value="Numeric Nutrient Criteria"/>
          <xsd:enumeration value="Cabot  Koppers"/>
          <xsd:enumeration value="Wetlands"/>
          <xsd:enumeration value="Geoengineering"/>
          <xsd:enumeration value="Air Pollution"/>
          <xsd:enumeration value="Adena"/>
          <xsd:enumeration value="EPAC Report - EPD Evaluation"/>
          <xsd:enumeration value="Nitrates"/>
          <xsd:enumeration value="Biomass"/>
          <xsd:enumeration value="2015 Community Conversations"/>
          <xsd:enumeration value="2018 Community Conversation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892D9B-1774-4322-8CC7-7BE53EA21854}"/>
</file>

<file path=customXml/itemProps2.xml><?xml version="1.0" encoding="utf-8"?>
<ds:datastoreItem xmlns:ds="http://schemas.openxmlformats.org/officeDocument/2006/customXml" ds:itemID="{1CA62EDD-75A1-406B-B70F-2CFBCD8F6707}"/>
</file>

<file path=customXml/itemProps3.xml><?xml version="1.0" encoding="utf-8"?>
<ds:datastoreItem xmlns:ds="http://schemas.openxmlformats.org/officeDocument/2006/customXml" ds:itemID="{F28BD6E9-A838-422F-BA88-02C858644D7A}"/>
</file>

<file path=docProps/app.xml><?xml version="1.0" encoding="utf-8"?>
<Properties xmlns="http://schemas.openxmlformats.org/officeDocument/2006/extended-properties" xmlns:vt="http://schemas.openxmlformats.org/officeDocument/2006/docPropsVTypes">
  <Template>Revolution.thmx</Template>
  <TotalTime>4003</TotalTime>
  <Words>2880</Words>
  <Application>Microsoft Macintosh PowerPoint</Application>
  <PresentationFormat>On-screen Show (4:3)</PresentationFormat>
  <Paragraphs>114</Paragraphs>
  <Slides>47</Slides>
  <Notes>5</Notes>
  <HiddenSlides>0</HiddenSlides>
  <MMClips>0</MMClips>
  <ScaleCrop>false</ScaleCrop>
  <HeadingPairs>
    <vt:vector size="4" baseType="variant">
      <vt:variant>
        <vt:lpstr>Design Template</vt:lpstr>
      </vt:variant>
      <vt:variant>
        <vt:i4>1</vt:i4>
      </vt:variant>
      <vt:variant>
        <vt:lpstr>Slide Titles</vt:lpstr>
      </vt:variant>
      <vt:variant>
        <vt:i4>47</vt:i4>
      </vt:variant>
    </vt:vector>
  </HeadingPairs>
  <TitlesOfParts>
    <vt:vector size="48" baseType="lpstr">
      <vt:lpstr>Revolution</vt:lpstr>
      <vt:lpstr>AIR POLLUTION:  A  COMPREHENSIVE  PLAN  ISSUE ? </vt:lpstr>
      <vt:lpstr>Harvard School of Public Health, “Epigenetic Changes Through Air Pollution – Hyang-Min Byun 2014</vt:lpstr>
      <vt:lpstr>Pollution Circulates Globally Pollution Sources: Industrial, Trains, Vehicles,&amp;  Agricultural.  Causes of Circulation &amp; Transformation: Weather, the Hydrological &amp; Nitrogen Cycles, Photochemical Processes, Chemical Transformations)</vt:lpstr>
      <vt:lpstr> WHAT  ARE THE COMPONENTS OF AIR  POLLUTION ? </vt:lpstr>
      <vt:lpstr>Why does Particulate size Matter?</vt:lpstr>
      <vt:lpstr>History of Air Pollution Regulation &amp; Specifically Particulates</vt:lpstr>
      <vt:lpstr>Communities in Boston Area Along Interstate Highways That Have the Highest Excess Mortality in Eastern Massachusetts</vt:lpstr>
      <vt:lpstr>Tufts University Community Assessment of Freeway Exposure &amp; Health (CAFEH) 2011 Doug Brugge </vt:lpstr>
      <vt:lpstr>Alachua County Comprehensive Plan Considerations</vt:lpstr>
      <vt:lpstr>Particulate  Matter: types and sizes in microns (10-6 m)</vt:lpstr>
      <vt:lpstr>CELLS, VIRUSES, PM, MOLECULES, ATOMS</vt:lpstr>
      <vt:lpstr>Slide 12</vt:lpstr>
      <vt:lpstr>HUMAN  HAIR, PM2.5 and PM1  {Community Assessment of Freeway Exposure and Health (CAFEH) 2011 - Boston Metropolitan Area- Doug Brugge} </vt:lpstr>
      <vt:lpstr>PM10, PM2.5, and PM.1</vt:lpstr>
      <vt:lpstr>Combustion of fuel results in the formation of fine particulates that consists of a mix of materials undergoing different processes. Fine particulates collectively contain 1)soot, 2)alkali salts, 3) organic matter. Soot formation occurs thru the process of nucleation and coagulation of ultra fine particulate matter shown on the right side of this diagram. Inorganic particles consist of alkali sulfates and chlorides as shown on the left side of this diagram. A 3rd constituent, organic particles, are produced by the condensation and nucleation of organic vapors.  </vt:lpstr>
      <vt:lpstr>Ultrafine (PM0.1) &amp; Nanoparticles (PM.01)</vt:lpstr>
      <vt:lpstr>E. Coli Bacteria - Periplasmic Space labeled with 5 nm Immungold Particles Conjugated to 2nd° AB</vt:lpstr>
      <vt:lpstr>Diesel Soot Core Constituents</vt:lpstr>
      <vt:lpstr>1 m3 = 1000 dm3  = 1,000,000 cm3, = 1,000,000 ml</vt:lpstr>
      <vt:lpstr>Particle Mass vs Particle Number and Surface Area  The EPA is monitoring &amp; regulating by tons per year rather than by particle number. They are monitoring the wrong unit of measurement. The # of particles/unit volume is more important than the mass of particles/unit volume. Reason: smaller particles will have greater total surface area for a given mass and a given volume, and chemical reactions occur mostly by “surface interactions”. UFP (PM0.1) have more surface area/unit wt. than PM2.5 and are therefore far more dangerous particles. Nanoparticles (PM.01) are therefore even more dangerous.  (chart from - http://www.npl.co.uk/upload/pdf/20100608_mansa_maynard_3.pdf)  </vt:lpstr>
      <vt:lpstr>Slide 21</vt:lpstr>
      <vt:lpstr> Lung Anatomy - Trachea, Bronchi, Bronchioles, Alveolar Sacs Contain Capillaries For Gas Exchange and an Entryway for PM1 (=1000 nanometers). Nano Particles (≤.01 micron≤ 10nm) Can Pass Through ALL cell membranes &amp; Enter Mitochondria &amp; even the Nucleus. The Nucleus is  like a cell’s brain and Mitochondria are the Energy Factories.</vt:lpstr>
      <vt:lpstr>PM2.5 Often Contains  a  Variety of Chemicals Including Toxic Metals, PAH, PIC </vt:lpstr>
      <vt:lpstr> Lung Anatomy - Trachea, Bronchi, Bronchioles, Alveolar Sacs Contain Capillaries For Gas Exchange and an Entryway for PM1 (=1000 nanometers). Nano Particles (.001 micron) Can Pass Through ALL cell membranes &amp; Enter Mitochondria &amp; even the Nucleus. The Nucleus is  like a cell’s brain and Mitochondria are the Energy Factories.</vt:lpstr>
      <vt:lpstr>Toxicological &amp; Epidemiological Clues from the Characterization of the 1952 London Smog Lung Autopsy Study – Hunt et al. Environmental Health Perspectives 111:1209-1214 (2003)</vt:lpstr>
      <vt:lpstr>Innate &amp; Adaptive Immune System’s role in inflammation</vt:lpstr>
      <vt:lpstr>Inflammation in the Lungs caused by a Reaction to PM2.5 &amp; PM.1 by Macrophages in the Alveolar Sac. </vt:lpstr>
      <vt:lpstr>Toxicological &amp; Epidemiological Clues from the Characterization of the 1952 London Smog Lung Autopsy Study – Hunt et al. Environmental Health Perspectives 111:1209-1214 (2003)</vt:lpstr>
      <vt:lpstr>Slide 29</vt:lpstr>
      <vt:lpstr>Mechanisms of Epigenetic Change</vt:lpstr>
      <vt:lpstr>Epigenetic Mechanisms Involved in Air Pollutant Induced Adverse Health Effects</vt:lpstr>
      <vt:lpstr>Slide 32</vt:lpstr>
      <vt:lpstr>Oxidative Stress Caused By:  1) A Variety of Tissue Enzyme and Cytoplasmic Chemical Reactions as PM2.5, PM.1(UFP), &amp; nanoparticles (PM.01) Enter Tissues &amp; Their Cells  2)Immune System Cells (Macrophages) Goble up Particles But Then Mount an Offensive Which Results in Chronic Inflammation &amp; Leads to the Production of Reactive Oxygen Species, a Precursor to Many Disease Conditions. </vt:lpstr>
      <vt:lpstr>UFP (PM.1) caused Increase production of reactive oxygen species (ROS) and decreased contractile function in ventricular heart muscle</vt:lpstr>
      <vt:lpstr>Prenatal Exposure to Tobacco Smoke Causes DNA Methylation, One of the 3 Epigenetic Mechanisms Related Diseases Caused by Smoking</vt:lpstr>
      <vt:lpstr>Bad News for All of Us Critters The Polluted Brain-  Science 27 Jan 2017: Vol. 355, Issue 6323, pp. 342-345 </vt:lpstr>
      <vt:lpstr>UFP (PM.1), Nanoparticles (PM.01) &amp; Toxic Soluble Chemicals Cause Nerve Damage or loss, Neuro-inflammation, Oxidative Stress (via ROS),Blood Brain Barrier Damage, AB42 Plaques, Lipid Peroxidation, Astriogliosis, DNA Damage</vt:lpstr>
      <vt:lpstr>Evidence of Brain Inflammation &amp; Alzheimer’s-Like Pathology in Individuals Exposed to Severe Air Pollution – B-amyloid(AB42) Plaque Accumulation &amp; Expression of Cyclooxygenase-2 (COX2) Which Causes Inflammation </vt:lpstr>
      <vt:lpstr>Beta amyloid protein (AB42) accumulation in human frontal cortex and hippocampus </vt:lpstr>
      <vt:lpstr>Immunostaining of pyramidal cells  &amp; endothelial cells*lining capillaries in frontal cortex of human brain to detect the presence of inflammation caused by increased production of a pro inflammatory cell chemical, COX2 in autopsied human brains from people subject to long-term air pollution. </vt:lpstr>
      <vt:lpstr>Immunostaining to demonstrate brain inflammation by COX2 expression in human neurons   &amp; capillaries ↵. The scale is 15um</vt:lpstr>
      <vt:lpstr>Bioelectric Nose With Computer Processor to Study the Effect of Air Pollution on the Olfactory Bulb in the Brain</vt:lpstr>
      <vt:lpstr>The Rosetta Stone of Epigenetic Studies on Chemically Induced Diseases – Lifang Hou et al, Journal of Epidemiology, Sept 15, 2011 </vt:lpstr>
      <vt:lpstr>The 3 processes involved in epigenetic modifications, disease induction, and inheritance</vt:lpstr>
      <vt:lpstr>Epigenetics is the study of heritable changes in gene function that do not involve changes in the DNA sequence of an organism.</vt:lpstr>
      <vt:lpstr>Epigenetic changes attributed to air pollution</vt:lpstr>
      <vt:lpstr>Size Comparisons</vt:lpstr>
    </vt:vector>
  </TitlesOfParts>
  <Company>University of Florida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POLLUTION:  A  COMPREHENSIVE  PLAN  ISSUE ??? </dc:title>
  <dc:creator>George Papadi</dc:creator>
  <cp:lastModifiedBy>George Papadi</cp:lastModifiedBy>
  <cp:revision>30</cp:revision>
  <dcterms:created xsi:type="dcterms:W3CDTF">2017-12-05T14:11:03Z</dcterms:created>
  <dcterms:modified xsi:type="dcterms:W3CDTF">2017-12-05T22:18:44Z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0x0101000B6F2ABC27326A448A42E85F00A76E1D</vt:lpwstr>
  </property>
  <property fmtid="{D5CDD505-2E9C-101B-9397-08002B2CF9AE}" pid="3" name="Order">
    <vt:r8>31700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